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2"/>
  </p:notesMasterIdLst>
  <p:sldIdLst>
    <p:sldId id="338" r:id="rId3"/>
    <p:sldId id="339" r:id="rId4"/>
    <p:sldId id="354" r:id="rId5"/>
    <p:sldId id="364" r:id="rId6"/>
    <p:sldId id="363" r:id="rId7"/>
    <p:sldId id="345" r:id="rId8"/>
    <p:sldId id="357" r:id="rId9"/>
    <p:sldId id="373" r:id="rId10"/>
    <p:sldId id="340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房 森" initials="房" lastIdx="4" clrIdx="0">
    <p:extLst>
      <p:ext uri="{19B8F6BF-5375-455C-9EA6-DF929625EA0E}">
        <p15:presenceInfo xmlns:p15="http://schemas.microsoft.com/office/powerpoint/2012/main" userId="2f0ef423fcd7726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94AF"/>
    <a:srgbClr val="C1A36C"/>
    <a:srgbClr val="FF5621"/>
    <a:srgbClr val="203864"/>
    <a:srgbClr val="FFCC00"/>
    <a:srgbClr val="FDCEED"/>
    <a:srgbClr val="CE79FF"/>
    <a:srgbClr val="AB91A9"/>
    <a:srgbClr val="FFFFDC"/>
    <a:srgbClr val="FFF3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71" autoAdjust="0"/>
    <p:restoredTop sz="88119" autoAdjust="0"/>
  </p:normalViewPr>
  <p:slideViewPr>
    <p:cSldViewPr snapToGrid="0">
      <p:cViewPr varScale="1">
        <p:scale>
          <a:sx n="57" d="100"/>
          <a:sy n="57" d="100"/>
        </p:scale>
        <p:origin x="73" y="221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commentAuthors" Target="commentAuthor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7C8D6-8378-491C-A88C-F5C0F1DDB3DF}" type="datetimeFigureOut">
              <a:rPr lang="zh-CN" altLang="en-US" smtClean="0"/>
              <a:t>2023/2/17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681912-8CC0-4B9F-BE2A-5B54BD796B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606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155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9939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03893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681912-8CC0-4B9F-BE2A-5B54BD796BF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19215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681912-8CC0-4B9F-BE2A-5B54BD796BF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89634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8455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70607A-EB09-4464-B9F9-BBAE9FEA89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884A62-FE00-4E3D-ADA0-E22F86BE88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06559F-931E-4C1C-BAA3-CE3BB96CA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2023/2/17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0C8357-4EE7-434F-8F1D-EB72F50A2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63E9BA-C35D-4623-8AEC-12CBA1765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3912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C113AC-DF3C-45F8-8376-712B7F9BF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9E7EF9C-8988-4176-8DA2-5346BDB810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872ECB9-BC6A-47B2-9484-877938926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7DA26D-1083-4E20-8433-3EACB7812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2023/2/17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8488704-F74A-430C-9177-1F6D51338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EC994E-AAE0-4342-820B-14F521FAD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821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81F35A-5862-461C-A776-246D30F82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FAA2EDF-8154-4C55-8E92-834173DDF7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806EFA-9976-4A7A-810D-76C7047B7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2023/2/17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8A798A-BE9A-4072-A93C-D1D1E2030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DD673F-0533-4515-9B56-B753621D6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25098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9D47182-1EDE-4FA1-B130-E58222460D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FE14DC1-ED6B-47BE-A195-B8D73B1D8B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C965E7-1B02-43B7-BFDC-37294AFC8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2023/2/17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516B03-A310-4DD8-90FD-D6C9AA68E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74A88E-0943-4A05-8AAD-3E4E90A97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30620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2023/2/17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0286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2023/2/17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531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6425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461D68-9D60-45C1-84CF-8694F122A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A4BDC1-FF73-432D-AC47-8EEEC5E092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CF9B87-024B-4A06-BA78-956CBBDA0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2023/2/17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57915F-D67C-484A-9A5C-333C71D19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8CB9FE-E585-479C-9939-C1DF8EC97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6144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1C1372-734A-4296-9FB4-2B237227A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2504FB-3962-4ABB-8F21-3B1297384B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73F61E-C842-45A9-9C07-EC60B6A6D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2023/2/17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C42772-006F-42F3-A53C-D6F9334C5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E654AF-4882-4FA1-A3C1-F88A71FB2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3270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3E3B72-32AE-40DB-856E-1F79DC1CC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6AB566-0A02-47B8-B36A-57903E92C8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F0B06DF-2A5D-49B6-940D-1C73553E32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1D9A042-4577-4206-93A8-735631107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2023/2/17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1D834B9-AC17-4E4F-9973-2C6080B73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C0070B-569D-4FDB-83D2-2831B39FB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9458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FA247E-FC99-4DEE-9659-A61E58CA1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EFF825-A106-4C43-96EC-00D9D7D29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2506D75-1984-4130-BBE1-66A0B2075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05EF971-1A5F-4FCD-A849-5068EEBFA0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74A3C7F-A504-486F-AC52-BAFC7D2EE7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CF8FD0D-2A45-42AA-9F3A-D4BBA2C3F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2023/2/17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E9B8A7F-BFA8-4329-AFC8-89D05783C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2C94869-7BF3-4FFD-812C-03E8CEB5C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9261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FA247E-FC99-4DEE-9659-A61E58CA1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EFF825-A106-4C43-96EC-00D9D7D29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2506D75-1984-4130-BBE1-66A0B2075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05EF971-1A5F-4FCD-A849-5068EEBFA0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74A3C7F-A504-486F-AC52-BAFC7D2EE7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CF8FD0D-2A45-42AA-9F3A-D4BBA2C3F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2023/2/17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E9B8A7F-BFA8-4329-AFC8-89D05783C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2C94869-7BF3-4FFD-812C-03E8CEB5C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488605" y="6739570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971819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CC1BC-64C9-4962-A764-37E770FBC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638FC6B-45DE-432B-B145-F8D8AB2AC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2023/2/17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413F784-0D7C-43D2-A802-629BA7317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8781AAF-B2A9-4052-BD38-326FE4C13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8845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5BCC6E6-411E-4830-BEE1-1A6268018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2023/2/17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F4BA76C-B531-4C6F-850E-214EA4DF3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5662A71-4ED7-4C0E-AF3B-EACBFA468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7262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2B54FA-E333-4D04-A18F-7D50B83F6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2AD769-544A-47A1-A306-AEDAED293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8514AB2-F4D7-4383-B3E7-D0F7163789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D2DB71-2A42-4C00-9449-CA0DA297B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2023/2/17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DC5D84D-5127-4599-9769-61D2E6955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55A3411-124D-4AEE-9E12-7E3048799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435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A2F3B47-B08B-4181-88A1-0D61C596F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D1A009-55AC-40B1-BECE-C8E17CE742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4A7723-30C6-41D1-B39D-85DF3D3995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C556E-D11A-48D7-81C0-B1B5323EC136}" type="datetimeFigureOut">
              <a:rPr lang="zh-CN" altLang="en-US" smtClean="0"/>
              <a:t>2023/2/17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6D8014-D4F0-4B30-B629-8D6D50AFB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5A88B7-1EF5-48FA-988D-161EF7D697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638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229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4.png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image" Target="../media/image13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deed.com/career-advice/career-development/positive-attitude-at-work#:~:text=Developing%20a%20positive%20attitude%201%20Avoid%20gossip.%20Gossip&gt;" TargetMode="External"/><Relationship Id="rId2" Type="http://schemas.openxmlformats.org/officeDocument/2006/relationships/hyperlink" Target="https://arstechnica.com/informationtechnology/2009/11/welcome-to-the-wiki-party/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hyperlink" Target="https://www.smartsheet.com/how-workplace-collaboration-can-change-your-company#:~:text=Essentially%2C%20%E2%80%9Cworkplace%20collaboration%E2%80%9D%20is%20organized%20teamwork%3A%20setting%20processes,collaboration%20will%20strengthen%20the%20process%20and%20end%20product.%3E" TargetMode="External"/><Relationship Id="rId4" Type="http://schemas.openxmlformats.org/officeDocument/2006/relationships/hyperlink" Target="https://www.indeed.com/career-advice/career-development/positive-attitude-at-work#:~:text=Developing%20a%20positive%20attitude%201%20Avoid%20gossip.%20Gossip&gt; 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9B39CAF4-B275-B2DB-98E5-8C708D7EBA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5" t="112"/>
          <a:stretch/>
        </p:blipFill>
        <p:spPr>
          <a:xfrm>
            <a:off x="-751840" y="0"/>
            <a:ext cx="12943840" cy="6858000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395A325F-09AC-4FC5-AB1C-6DCD16341D2F}"/>
              </a:ext>
            </a:extLst>
          </p:cNvPr>
          <p:cNvSpPr/>
          <p:nvPr/>
        </p:nvSpPr>
        <p:spPr>
          <a:xfrm>
            <a:off x="1488440" y="1048825"/>
            <a:ext cx="9215120" cy="3346169"/>
          </a:xfrm>
          <a:prstGeom prst="round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2543E92-B01B-4123-9235-E95CE16B17B0}"/>
              </a:ext>
            </a:extLst>
          </p:cNvPr>
          <p:cNvSpPr txBox="1"/>
          <p:nvPr/>
        </p:nvSpPr>
        <p:spPr>
          <a:xfrm>
            <a:off x="1608800" y="1541786"/>
            <a:ext cx="89743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altLang="zh-CN" sz="4400" dirty="0"/>
              <a:t>               </a:t>
            </a:r>
            <a:r>
              <a:rPr lang="en-US" altLang="zh-CN" sz="4400" b="1" dirty="0">
                <a:solidFill>
                  <a:schemeClr val="bg1"/>
                </a:solidFill>
              </a:rPr>
              <a:t>Report to V2U</a:t>
            </a:r>
            <a:endParaRPr lang="en-AU" altLang="zh-CN" sz="4400" b="1" dirty="0">
              <a:solidFill>
                <a:schemeClr val="bg1"/>
              </a:solidFill>
            </a:endParaRPr>
          </a:p>
          <a:p>
            <a:r>
              <a:rPr lang="en-US" altLang="zh-CN" sz="4400" b="1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cs typeface="+mn-ea"/>
                <a:sym typeface="+mn-lt"/>
              </a:rPr>
              <a:t>How to better enhance communication effectiveness</a:t>
            </a:r>
          </a:p>
          <a:p>
            <a:endParaRPr lang="zh-CN" altLang="en-US" sz="32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41BA4C9-FB99-4921-AD0F-D7FF61E009D6}"/>
              </a:ext>
            </a:extLst>
          </p:cNvPr>
          <p:cNvSpPr txBox="1"/>
          <p:nvPr/>
        </p:nvSpPr>
        <p:spPr>
          <a:xfrm>
            <a:off x="5720080" y="6550223"/>
            <a:ext cx="77119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  <a:cs typeface="+mn-ea"/>
                <a:sym typeface="+mn-lt"/>
              </a:rPr>
              <a:t>Photo taken in capital Antananarivo, old Palace/holy City </a:t>
            </a:r>
            <a:endParaRPr lang="zh-CN" altLang="en-US" sz="1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A8B2F48-6CFE-407E-B362-12A495BEB901}"/>
              </a:ext>
            </a:extLst>
          </p:cNvPr>
          <p:cNvSpPr txBox="1"/>
          <p:nvPr/>
        </p:nvSpPr>
        <p:spPr>
          <a:xfrm>
            <a:off x="6593582" y="3768385"/>
            <a:ext cx="3989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cs typeface="+mn-ea"/>
                <a:sym typeface="+mn-lt"/>
              </a:rPr>
              <a:t>By Wirth, Enzo</a:t>
            </a:r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，</a:t>
            </a:r>
            <a:r>
              <a:rPr lang="en-US" altLang="zh-CN" b="1" dirty="0">
                <a:solidFill>
                  <a:schemeClr val="bg1"/>
                </a:solidFill>
                <a:cs typeface="+mn-ea"/>
                <a:sym typeface="+mn-lt"/>
              </a:rPr>
              <a:t>Richard, Kevin 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5B2AA71-08F7-EB5C-CE35-541ABE9F7E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55" y="243177"/>
            <a:ext cx="2857500" cy="33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05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split orient="vert"/>
      </p:transition>
    </mc:Choice>
    <mc:Fallback xmlns="">
      <p:transition spd="slow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7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BD7D913-20F0-448F-A128-066D4BC74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2416"/>
            <a:ext cx="12192000" cy="685800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A587C49C-7326-456D-9963-FB822DFDBD08}"/>
              </a:ext>
            </a:extLst>
          </p:cNvPr>
          <p:cNvSpPr/>
          <p:nvPr/>
        </p:nvSpPr>
        <p:spPr>
          <a:xfrm>
            <a:off x="6253610" y="2161980"/>
            <a:ext cx="109064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Part 01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6F44243-D309-4DD2-AB6E-FACCDA2EC385}"/>
              </a:ext>
            </a:extLst>
          </p:cNvPr>
          <p:cNvSpPr/>
          <p:nvPr/>
        </p:nvSpPr>
        <p:spPr>
          <a:xfrm>
            <a:off x="7474167" y="2129365"/>
            <a:ext cx="458792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Introduction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447B338-E25D-46D5-B9BA-400C5BCBB584}"/>
              </a:ext>
            </a:extLst>
          </p:cNvPr>
          <p:cNvSpPr/>
          <p:nvPr/>
        </p:nvSpPr>
        <p:spPr>
          <a:xfrm>
            <a:off x="6274565" y="3061555"/>
            <a:ext cx="13892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Part 02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C1577CF-8C5C-41C6-9D1A-9167BA36850B}"/>
              </a:ext>
            </a:extLst>
          </p:cNvPr>
          <p:cNvSpPr/>
          <p:nvPr/>
        </p:nvSpPr>
        <p:spPr>
          <a:xfrm>
            <a:off x="6274565" y="3862255"/>
            <a:ext cx="130730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Part 03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8B51C672-E704-419A-BBC3-99A1DC725FAD}"/>
              </a:ext>
            </a:extLst>
          </p:cNvPr>
          <p:cNvSpPr/>
          <p:nvPr/>
        </p:nvSpPr>
        <p:spPr>
          <a:xfrm>
            <a:off x="7404144" y="3039625"/>
            <a:ext cx="45879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Wiki &amp; Training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A576E5C6-F91C-4F72-B14D-489D1FA9BCB7}"/>
              </a:ext>
            </a:extLst>
          </p:cNvPr>
          <p:cNvGrpSpPr/>
          <p:nvPr/>
        </p:nvGrpSpPr>
        <p:grpSpPr>
          <a:xfrm>
            <a:off x="5549707" y="1542569"/>
            <a:ext cx="257762" cy="4182527"/>
            <a:chOff x="6400801" y="1630017"/>
            <a:chExt cx="225286" cy="3604592"/>
          </a:xfrm>
        </p:grpSpPr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530093F0-67DA-4313-BC52-E5B8DAECD45B}"/>
                </a:ext>
              </a:extLst>
            </p:cNvPr>
            <p:cNvCxnSpPr/>
            <p:nvPr/>
          </p:nvCxnSpPr>
          <p:spPr>
            <a:xfrm>
              <a:off x="6520070" y="1630017"/>
              <a:ext cx="0" cy="3604592"/>
            </a:xfrm>
            <a:prstGeom prst="straightConnector1">
              <a:avLst/>
            </a:prstGeom>
            <a:ln w="28575">
              <a:solidFill>
                <a:srgbClr val="C1A36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155BC776-9C30-4CCC-9A69-14336391EA3A}"/>
                </a:ext>
              </a:extLst>
            </p:cNvPr>
            <p:cNvSpPr/>
            <p:nvPr/>
          </p:nvSpPr>
          <p:spPr>
            <a:xfrm>
              <a:off x="6414053" y="2222224"/>
              <a:ext cx="212034" cy="212034"/>
            </a:xfrm>
            <a:prstGeom prst="ellipse">
              <a:avLst/>
            </a:prstGeom>
            <a:solidFill>
              <a:srgbClr val="C1A3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47FE72A0-2FEB-4C3A-A74C-39CB7C8C45A5}"/>
                </a:ext>
              </a:extLst>
            </p:cNvPr>
            <p:cNvSpPr/>
            <p:nvPr/>
          </p:nvSpPr>
          <p:spPr>
            <a:xfrm>
              <a:off x="6414051" y="2960857"/>
              <a:ext cx="212034" cy="212034"/>
            </a:xfrm>
            <a:prstGeom prst="ellipse">
              <a:avLst/>
            </a:prstGeom>
            <a:solidFill>
              <a:srgbClr val="C1A3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14B90A27-84FF-4938-8DE9-938CAE3B8B16}"/>
                </a:ext>
              </a:extLst>
            </p:cNvPr>
            <p:cNvSpPr/>
            <p:nvPr/>
          </p:nvSpPr>
          <p:spPr>
            <a:xfrm>
              <a:off x="6414051" y="3699490"/>
              <a:ext cx="212034" cy="212034"/>
            </a:xfrm>
            <a:prstGeom prst="ellipse">
              <a:avLst/>
            </a:prstGeom>
            <a:solidFill>
              <a:srgbClr val="C1A3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115EBE8D-2197-4EC7-A200-C77496EE7AC6}"/>
                </a:ext>
              </a:extLst>
            </p:cNvPr>
            <p:cNvSpPr/>
            <p:nvPr/>
          </p:nvSpPr>
          <p:spPr>
            <a:xfrm>
              <a:off x="6400801" y="4423743"/>
              <a:ext cx="212034" cy="212034"/>
            </a:xfrm>
            <a:prstGeom prst="ellipse">
              <a:avLst/>
            </a:prstGeom>
            <a:solidFill>
              <a:srgbClr val="C1A3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7CB634DA-62B6-459A-9F77-9014714DEEC9}"/>
              </a:ext>
            </a:extLst>
          </p:cNvPr>
          <p:cNvSpPr txBox="1"/>
          <p:nvPr/>
        </p:nvSpPr>
        <p:spPr>
          <a:xfrm>
            <a:off x="5268156" y="527926"/>
            <a:ext cx="31813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b="1" i="1" dirty="0">
                <a:solidFill>
                  <a:srgbClr val="C1A36C"/>
                </a:solidFill>
                <a:cs typeface="+mn-ea"/>
                <a:sym typeface="+mn-lt"/>
              </a:rPr>
              <a:t>CONTENT</a:t>
            </a:r>
            <a:endParaRPr lang="zh-CN" altLang="en-US" sz="4400" b="1" i="1" dirty="0">
              <a:solidFill>
                <a:srgbClr val="C1A36C"/>
              </a:solidFill>
              <a:cs typeface="+mn-ea"/>
              <a:sym typeface="+mn-lt"/>
            </a:endParaRP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B93F2E1E-9F54-4BB4-9A19-FD583A0022DB}"/>
              </a:ext>
            </a:extLst>
          </p:cNvPr>
          <p:cNvSpPr/>
          <p:nvPr/>
        </p:nvSpPr>
        <p:spPr>
          <a:xfrm>
            <a:off x="1815547" y="2362035"/>
            <a:ext cx="702366" cy="45719"/>
          </a:xfrm>
          <a:prstGeom prst="roundRect">
            <a:avLst>
              <a:gd name="adj" fmla="val 0"/>
            </a:avLst>
          </a:prstGeom>
          <a:solidFill>
            <a:srgbClr val="C1A36C"/>
          </a:solidFill>
          <a:ln w="28575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FBF1020-2456-47E5-93CD-521D0E1AFEFD}"/>
              </a:ext>
            </a:extLst>
          </p:cNvPr>
          <p:cNvSpPr txBox="1"/>
          <p:nvPr/>
        </p:nvSpPr>
        <p:spPr>
          <a:xfrm>
            <a:off x="1729176" y="2658968"/>
            <a:ext cx="2524772" cy="377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 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C58AA4ED-FEA2-4A3F-AADB-88C7CC346B7C}"/>
              </a:ext>
            </a:extLst>
          </p:cNvPr>
          <p:cNvSpPr/>
          <p:nvPr/>
        </p:nvSpPr>
        <p:spPr>
          <a:xfrm>
            <a:off x="4253948" y="5473479"/>
            <a:ext cx="702366" cy="4571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88FFB2DA-04C4-CCB3-B08E-1D4972340994}"/>
              </a:ext>
            </a:extLst>
          </p:cNvPr>
          <p:cNvSpPr/>
          <p:nvPr/>
        </p:nvSpPr>
        <p:spPr>
          <a:xfrm>
            <a:off x="7528798" y="3792591"/>
            <a:ext cx="386586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Information security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C3588D65-21F8-925E-40B1-D16DA5C90684}"/>
              </a:ext>
            </a:extLst>
          </p:cNvPr>
          <p:cNvSpPr/>
          <p:nvPr/>
        </p:nvSpPr>
        <p:spPr>
          <a:xfrm>
            <a:off x="6274565" y="4707181"/>
            <a:ext cx="130730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Part 04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BDC325AE-9DB4-F2B6-7E98-FF5D150BE601}"/>
              </a:ext>
            </a:extLst>
          </p:cNvPr>
          <p:cNvSpPr/>
          <p:nvPr/>
        </p:nvSpPr>
        <p:spPr>
          <a:xfrm>
            <a:off x="7528798" y="4645626"/>
            <a:ext cx="268084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Conclusion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18F8F719-E91F-F8B5-2402-B7244AE087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55" y="243177"/>
            <a:ext cx="2857500" cy="333375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507F52E6-8A1D-7709-647B-A57161D9F0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724" y="-7989"/>
            <a:ext cx="45354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2478367"/>
      </p:ext>
    </p:extLst>
  </p:cSld>
  <p:clrMapOvr>
    <a:masterClrMapping/>
  </p:clrMapOvr>
  <p:transition spd="med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7" grpId="0"/>
      <p:bldP spid="18" grpId="0"/>
      <p:bldP spid="26" grpId="0"/>
      <p:bldP spid="27" grpId="0" animBg="1"/>
      <p:bldP spid="28" grpId="0"/>
      <p:bldP spid="29" grpId="0" animBg="1"/>
      <p:bldP spid="30" grpId="0"/>
      <p:bldP spid="34" grpId="0"/>
      <p:bldP spid="3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0B7F48D8-7002-D2BE-C5C5-12D2E52AE4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55" y="243177"/>
            <a:ext cx="2857500" cy="333375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D0538225-991D-7816-08AA-B3EDA84AC9A0}"/>
              </a:ext>
            </a:extLst>
          </p:cNvPr>
          <p:cNvGrpSpPr/>
          <p:nvPr/>
        </p:nvGrpSpPr>
        <p:grpSpPr>
          <a:xfrm>
            <a:off x="317445" y="292825"/>
            <a:ext cx="574834" cy="576000"/>
            <a:chOff x="3613705" y="2612219"/>
            <a:chExt cx="1495676" cy="1495676"/>
          </a:xfrm>
          <a:solidFill>
            <a:schemeClr val="accent2"/>
          </a:solidFill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EC14A23F-4A8C-8C41-215C-63DAC0E13775}"/>
                </a:ext>
              </a:extLst>
            </p:cNvPr>
            <p:cNvSpPr/>
            <p:nvPr/>
          </p:nvSpPr>
          <p:spPr>
            <a:xfrm rot="18900000">
              <a:off x="3613705" y="2612219"/>
              <a:ext cx="1495676" cy="149567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cs typeface="+mn-ea"/>
                <a:sym typeface="+mn-lt"/>
              </a:endParaRPr>
            </a:p>
          </p:txBody>
        </p:sp>
        <p:sp>
          <p:nvSpPr>
            <p:cNvPr id="12" name="MH_Others_1">
              <a:extLst>
                <a:ext uri="{FF2B5EF4-FFF2-40B4-BE49-F238E27FC236}">
                  <a16:creationId xmlns:a16="http://schemas.microsoft.com/office/drawing/2014/main" id="{A4F35D5A-14CF-B934-FC39-442391C541B2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3892155" y="3000425"/>
              <a:ext cx="938773" cy="719272"/>
            </a:xfrm>
            <a:prstGeom prst="rect">
              <a:avLst/>
            </a:prstGeom>
            <a:grpFill/>
          </p:spPr>
          <p:txBody>
            <a:bodyPr vert="horz" wrap="square" lIns="0" tIns="0" rIns="0" bIns="0" anchor="ctr">
              <a:spAutoFit/>
            </a:bodyPr>
            <a:lstStyle/>
            <a:p>
              <a:pPr algn="ctr" eaLnBrk="1" hangingPunct="1">
                <a:defRPr/>
              </a:pPr>
              <a:r>
                <a:rPr lang="en-US" altLang="zh-CN" b="1" noProof="1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b="1" noProof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6" name="TextBox 7">
            <a:extLst>
              <a:ext uri="{FF2B5EF4-FFF2-40B4-BE49-F238E27FC236}">
                <a16:creationId xmlns:a16="http://schemas.microsoft.com/office/drawing/2014/main" id="{D3DA1700-9F58-4C71-C971-977A6BF0C350}"/>
              </a:ext>
            </a:extLst>
          </p:cNvPr>
          <p:cNvSpPr txBox="1"/>
          <p:nvPr/>
        </p:nvSpPr>
        <p:spPr>
          <a:xfrm>
            <a:off x="1011743" y="394991"/>
            <a:ext cx="26202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Introduction</a:t>
            </a:r>
          </a:p>
        </p:txBody>
      </p:sp>
      <p:sp>
        <p:nvSpPr>
          <p:cNvPr id="20" name="内容占位符 5">
            <a:extLst>
              <a:ext uri="{FF2B5EF4-FFF2-40B4-BE49-F238E27FC236}">
                <a16:creationId xmlns:a16="http://schemas.microsoft.com/office/drawing/2014/main" id="{A3FE7BAA-2E10-BEB9-1560-16A0354AEA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65991" y="2808264"/>
            <a:ext cx="5046261" cy="291898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80% of problems in the workplace are communication related.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altLang="zh-CN" sz="20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good communication results in a healthy working climate </a:t>
            </a:r>
            <a:endParaRPr lang="zh-CN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F2F6BCF-5E64-CC51-AC7E-184690182B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748" y="1929440"/>
            <a:ext cx="6339416" cy="3919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22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6">
            <a:extLst>
              <a:ext uri="{FF2B5EF4-FFF2-40B4-BE49-F238E27FC236}">
                <a16:creationId xmlns:a16="http://schemas.microsoft.com/office/drawing/2014/main" id="{B49DAE62-5B81-4997-BE89-02049A0C8FB4}"/>
              </a:ext>
            </a:extLst>
          </p:cNvPr>
          <p:cNvSpPr/>
          <p:nvPr/>
        </p:nvSpPr>
        <p:spPr>
          <a:xfrm>
            <a:off x="1368082" y="5901927"/>
            <a:ext cx="113411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Effects</a:t>
            </a:r>
          </a:p>
        </p:txBody>
      </p:sp>
      <p:sp>
        <p:nvSpPr>
          <p:cNvPr id="22" name="Rectangle 22">
            <a:extLst>
              <a:ext uri="{FF2B5EF4-FFF2-40B4-BE49-F238E27FC236}">
                <a16:creationId xmlns:a16="http://schemas.microsoft.com/office/drawing/2014/main" id="{4B822206-0F03-4CE9-B294-F4BDAEEB4839}"/>
              </a:ext>
            </a:extLst>
          </p:cNvPr>
          <p:cNvSpPr/>
          <p:nvPr/>
        </p:nvSpPr>
        <p:spPr>
          <a:xfrm>
            <a:off x="7162185" y="5901927"/>
            <a:ext cx="2857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SLACK's team works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30E3F4D7-D8EB-138E-5D09-9E801FEC00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55" y="243177"/>
            <a:ext cx="2857500" cy="333375"/>
          </a:xfrm>
          <a:prstGeom prst="rect">
            <a:avLst/>
          </a:prstGeom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id="{D59B059A-90C3-2274-6480-4C67C5E9701B}"/>
              </a:ext>
            </a:extLst>
          </p:cNvPr>
          <p:cNvGrpSpPr/>
          <p:nvPr/>
        </p:nvGrpSpPr>
        <p:grpSpPr>
          <a:xfrm>
            <a:off x="317445" y="292825"/>
            <a:ext cx="574834" cy="576000"/>
            <a:chOff x="3613705" y="2612219"/>
            <a:chExt cx="1495676" cy="1495676"/>
          </a:xfrm>
          <a:solidFill>
            <a:schemeClr val="accent2"/>
          </a:solidFill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EDAC5A44-0C72-3FC7-E3BA-8E77ED82BBF5}"/>
                </a:ext>
              </a:extLst>
            </p:cNvPr>
            <p:cNvSpPr/>
            <p:nvPr/>
          </p:nvSpPr>
          <p:spPr>
            <a:xfrm rot="18900000">
              <a:off x="3613705" y="2612219"/>
              <a:ext cx="1495676" cy="149567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cs typeface="+mn-ea"/>
                <a:sym typeface="+mn-lt"/>
              </a:endParaRPr>
            </a:p>
          </p:txBody>
        </p:sp>
        <p:sp>
          <p:nvSpPr>
            <p:cNvPr id="20" name="MH_Others_1">
              <a:extLst>
                <a:ext uri="{FF2B5EF4-FFF2-40B4-BE49-F238E27FC236}">
                  <a16:creationId xmlns:a16="http://schemas.microsoft.com/office/drawing/2014/main" id="{F97A3F89-7896-D164-0B28-AA4CFFDFBC92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3892155" y="3000422"/>
              <a:ext cx="938773" cy="719272"/>
            </a:xfrm>
            <a:prstGeom prst="rect">
              <a:avLst/>
            </a:prstGeom>
            <a:grpFill/>
          </p:spPr>
          <p:txBody>
            <a:bodyPr vert="horz" wrap="square" lIns="0" tIns="0" rIns="0" bIns="0" anchor="ctr">
              <a:spAutoFit/>
            </a:bodyPr>
            <a:lstStyle/>
            <a:p>
              <a:pPr algn="ctr" eaLnBrk="1" hangingPunct="1">
                <a:defRPr/>
              </a:pPr>
              <a:r>
                <a:rPr lang="en-US" altLang="zh-CN" b="1" noProof="1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  <a:endParaRPr lang="zh-CN" altLang="en-US" b="1" noProof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3" name="TextBox 7">
            <a:extLst>
              <a:ext uri="{FF2B5EF4-FFF2-40B4-BE49-F238E27FC236}">
                <a16:creationId xmlns:a16="http://schemas.microsoft.com/office/drawing/2014/main" id="{3C018512-EC93-D1B2-5617-85F6F1F0E2E0}"/>
              </a:ext>
            </a:extLst>
          </p:cNvPr>
          <p:cNvSpPr txBox="1"/>
          <p:nvPr/>
        </p:nvSpPr>
        <p:spPr>
          <a:xfrm>
            <a:off x="1011743" y="394991"/>
            <a:ext cx="18467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Wiki site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11DA432-A1FA-7418-A9A0-84FC4CF978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4262" y="1955412"/>
            <a:ext cx="6646459" cy="354640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735E4F1-DC60-E509-F955-BA22BF9334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9433" y="1762788"/>
            <a:ext cx="4515450" cy="371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164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drap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9">
            <a:extLst>
              <a:ext uri="{FF2B5EF4-FFF2-40B4-BE49-F238E27FC236}">
                <a16:creationId xmlns:a16="http://schemas.microsoft.com/office/drawing/2014/main" id="{2CB0986F-F592-4DE5-A5CB-81E4B37CEEBD}"/>
              </a:ext>
            </a:extLst>
          </p:cNvPr>
          <p:cNvSpPr/>
          <p:nvPr/>
        </p:nvSpPr>
        <p:spPr>
          <a:xfrm>
            <a:off x="1409573" y="1579513"/>
            <a:ext cx="267470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1828800">
              <a:defRPr/>
            </a:pPr>
            <a:r>
              <a:rPr lang="en-US" sz="2000" dirty="0">
                <a:solidFill>
                  <a:prstClr val="black">
                    <a:lumMod val="85000"/>
                    <a:lumOff val="15000"/>
                  </a:prstClr>
                </a:solidFill>
                <a:cs typeface="+mn-ea"/>
                <a:sym typeface="+mn-lt"/>
              </a:rPr>
              <a:t>Pay attention to listening.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9" name="Rectangle 32">
            <a:extLst>
              <a:ext uri="{FF2B5EF4-FFF2-40B4-BE49-F238E27FC236}">
                <a16:creationId xmlns:a16="http://schemas.microsoft.com/office/drawing/2014/main" id="{CDE046B7-B8C4-4DF0-8FE0-80B31C310FAB}"/>
              </a:ext>
            </a:extLst>
          </p:cNvPr>
          <p:cNvSpPr/>
          <p:nvPr/>
        </p:nvSpPr>
        <p:spPr>
          <a:xfrm>
            <a:off x="5165669" y="1549341"/>
            <a:ext cx="258785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1828800">
              <a:defRPr/>
            </a:pPr>
            <a:r>
              <a:rPr lang="en-US" sz="2000" dirty="0">
                <a:solidFill>
                  <a:prstClr val="black">
                    <a:lumMod val="85000"/>
                    <a:lumOff val="15000"/>
                  </a:prstClr>
                </a:solidFill>
                <a:cs typeface="+mn-ea"/>
                <a:sym typeface="+mn-lt"/>
              </a:rPr>
              <a:t>Always have a positive attitude</a:t>
            </a:r>
            <a:r>
              <a:rPr lang="en-US" sz="1600" dirty="0">
                <a:solidFill>
                  <a:prstClr val="black">
                    <a:lumMod val="85000"/>
                    <a:lumOff val="15000"/>
                  </a:prstClr>
                </a:solidFill>
                <a:cs typeface="+mn-ea"/>
                <a:sym typeface="+mn-lt"/>
              </a:rPr>
              <a:t>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10" name="Rectangle 35">
            <a:extLst>
              <a:ext uri="{FF2B5EF4-FFF2-40B4-BE49-F238E27FC236}">
                <a16:creationId xmlns:a16="http://schemas.microsoft.com/office/drawing/2014/main" id="{ABAD4130-BFED-4BC9-B909-63C986F6AFF7}"/>
              </a:ext>
            </a:extLst>
          </p:cNvPr>
          <p:cNvSpPr/>
          <p:nvPr/>
        </p:nvSpPr>
        <p:spPr>
          <a:xfrm>
            <a:off x="8834915" y="1567825"/>
            <a:ext cx="238829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1828800">
              <a:defRPr/>
            </a:pPr>
            <a:r>
              <a:rPr lang="en-US" sz="2000" dirty="0">
                <a:solidFill>
                  <a:prstClr val="black">
                    <a:lumMod val="85000"/>
                    <a:lumOff val="15000"/>
                  </a:prstClr>
                </a:solidFill>
                <a:cs typeface="+mn-ea"/>
                <a:sym typeface="+mn-lt"/>
              </a:rPr>
              <a:t>Take good notes and review later.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F70C5D61-0C1A-4FFF-9FED-3A26CF1094E1}"/>
              </a:ext>
            </a:extLst>
          </p:cNvPr>
          <p:cNvGrpSpPr/>
          <p:nvPr/>
        </p:nvGrpSpPr>
        <p:grpSpPr>
          <a:xfrm>
            <a:off x="668391" y="2748323"/>
            <a:ext cx="10907432" cy="719744"/>
            <a:chOff x="562391" y="3690331"/>
            <a:chExt cx="10907432" cy="719744"/>
          </a:xfrm>
          <a:solidFill>
            <a:srgbClr val="C1A36C"/>
          </a:solidFill>
        </p:grpSpPr>
        <p:grpSp>
          <p:nvGrpSpPr>
            <p:cNvPr id="12" name="Group 1">
              <a:extLst>
                <a:ext uri="{FF2B5EF4-FFF2-40B4-BE49-F238E27FC236}">
                  <a16:creationId xmlns:a16="http://schemas.microsoft.com/office/drawing/2014/main" id="{C936B259-EBA4-4512-ABDC-2FC29F09FB70}"/>
                </a:ext>
              </a:extLst>
            </p:cNvPr>
            <p:cNvGrpSpPr/>
            <p:nvPr/>
          </p:nvGrpSpPr>
          <p:grpSpPr>
            <a:xfrm>
              <a:off x="562391" y="4021553"/>
              <a:ext cx="10907432" cy="112324"/>
              <a:chOff x="441036" y="3933555"/>
              <a:chExt cx="11357541" cy="116959"/>
            </a:xfrm>
            <a:grpFill/>
          </p:grpSpPr>
          <p:cxnSp>
            <p:nvCxnSpPr>
              <p:cNvPr id="41" name="Straight Connector 2">
                <a:extLst>
                  <a:ext uri="{FF2B5EF4-FFF2-40B4-BE49-F238E27FC236}">
                    <a16:creationId xmlns:a16="http://schemas.microsoft.com/office/drawing/2014/main" id="{8A041E39-B9AF-4BEF-8B00-CF8B4134A8E7}"/>
                  </a:ext>
                </a:extLst>
              </p:cNvPr>
              <p:cNvCxnSpPr/>
              <p:nvPr/>
            </p:nvCxnSpPr>
            <p:spPr>
              <a:xfrm>
                <a:off x="499516" y="3992034"/>
                <a:ext cx="11251450" cy="0"/>
              </a:xfrm>
              <a:prstGeom prst="line">
                <a:avLst/>
              </a:prstGeom>
              <a:grpFill/>
              <a:ln w="28575">
                <a:solidFill>
                  <a:srgbClr val="B98D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2" name="Oval 10">
                <a:extLst>
                  <a:ext uri="{FF2B5EF4-FFF2-40B4-BE49-F238E27FC236}">
                    <a16:creationId xmlns:a16="http://schemas.microsoft.com/office/drawing/2014/main" id="{EE35A916-14A7-4A1B-858C-7C084226237C}"/>
                  </a:ext>
                </a:extLst>
              </p:cNvPr>
              <p:cNvSpPr/>
              <p:nvPr/>
            </p:nvSpPr>
            <p:spPr>
              <a:xfrm>
                <a:off x="441036" y="3933555"/>
                <a:ext cx="116959" cy="116959"/>
              </a:xfrm>
              <a:prstGeom prst="ellipse">
                <a:avLst/>
              </a:prstGeom>
              <a:grp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l" defTabSz="1828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43" name="Oval 19">
                <a:extLst>
                  <a:ext uri="{FF2B5EF4-FFF2-40B4-BE49-F238E27FC236}">
                    <a16:creationId xmlns:a16="http://schemas.microsoft.com/office/drawing/2014/main" id="{9BDEECF5-E5A0-468E-B4D3-4C898B792ECB}"/>
                  </a:ext>
                </a:extLst>
              </p:cNvPr>
              <p:cNvSpPr/>
              <p:nvPr/>
            </p:nvSpPr>
            <p:spPr>
              <a:xfrm>
                <a:off x="11681618" y="3933555"/>
                <a:ext cx="116959" cy="116959"/>
              </a:xfrm>
              <a:prstGeom prst="ellipse">
                <a:avLst/>
              </a:prstGeom>
              <a:grp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l" defTabSz="1828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C4191703-57C9-4FCC-98F4-EA71C83CCE05}"/>
                </a:ext>
              </a:extLst>
            </p:cNvPr>
            <p:cNvGrpSpPr/>
            <p:nvPr/>
          </p:nvGrpSpPr>
          <p:grpSpPr>
            <a:xfrm>
              <a:off x="1875420" y="3690331"/>
              <a:ext cx="828834" cy="714513"/>
              <a:chOff x="1875420" y="3690331"/>
              <a:chExt cx="828834" cy="714513"/>
            </a:xfrm>
            <a:grpFill/>
          </p:grpSpPr>
          <p:sp>
            <p:nvSpPr>
              <p:cNvPr id="27" name="Hexagon 17">
                <a:extLst>
                  <a:ext uri="{FF2B5EF4-FFF2-40B4-BE49-F238E27FC236}">
                    <a16:creationId xmlns:a16="http://schemas.microsoft.com/office/drawing/2014/main" id="{A80E3DC3-F3F0-4B5C-A575-CA9F2CDA577F}"/>
                  </a:ext>
                </a:extLst>
              </p:cNvPr>
              <p:cNvSpPr/>
              <p:nvPr/>
            </p:nvSpPr>
            <p:spPr>
              <a:xfrm>
                <a:off x="1875420" y="3690331"/>
                <a:ext cx="828834" cy="714513"/>
              </a:xfrm>
              <a:prstGeom prst="hexagon">
                <a:avLst/>
              </a:prstGeom>
              <a:grpFill/>
              <a:ln w="12700">
                <a:noFill/>
                <a:headEnd type="oval" w="med" len="med"/>
                <a:tailEnd type="oval" w="med" len="med"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l" defTabSz="1828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  <p:grpSp>
            <p:nvGrpSpPr>
              <p:cNvPr id="28" name="Group 22">
                <a:extLst>
                  <a:ext uri="{FF2B5EF4-FFF2-40B4-BE49-F238E27FC236}">
                    <a16:creationId xmlns:a16="http://schemas.microsoft.com/office/drawing/2014/main" id="{76228E6E-5044-4E07-9EEA-EC7F6C5520E0}"/>
                  </a:ext>
                </a:extLst>
              </p:cNvPr>
              <p:cNvGrpSpPr/>
              <p:nvPr/>
            </p:nvGrpSpPr>
            <p:grpSpPr>
              <a:xfrm>
                <a:off x="2096466" y="3879231"/>
                <a:ext cx="337678" cy="336716"/>
                <a:chOff x="1573213" y="346076"/>
                <a:chExt cx="557213" cy="555625"/>
              </a:xfrm>
              <a:grpFill/>
            </p:grpSpPr>
            <p:sp>
              <p:nvSpPr>
                <p:cNvPr id="29" name="Freeform 239">
                  <a:extLst>
                    <a:ext uri="{FF2B5EF4-FFF2-40B4-BE49-F238E27FC236}">
                      <a16:creationId xmlns:a16="http://schemas.microsoft.com/office/drawing/2014/main" id="{27C2DF9F-2C17-43BA-94C3-7DEC5402DA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63700" y="592138"/>
                  <a:ext cx="76200" cy="80963"/>
                </a:xfrm>
                <a:custGeom>
                  <a:avLst/>
                  <a:gdLst/>
                  <a:ahLst/>
                  <a:cxnLst>
                    <a:cxn ang="0">
                      <a:pos x="26" y="31"/>
                    </a:cxn>
                    <a:cxn ang="0">
                      <a:pos x="29" y="29"/>
                    </a:cxn>
                    <a:cxn ang="0">
                      <a:pos x="23" y="4"/>
                    </a:cxn>
                    <a:cxn ang="0">
                      <a:pos x="19" y="3"/>
                    </a:cxn>
                    <a:cxn ang="0">
                      <a:pos x="13" y="0"/>
                    </a:cxn>
                    <a:cxn ang="0">
                      <a:pos x="0" y="16"/>
                    </a:cxn>
                    <a:cxn ang="0">
                      <a:pos x="2" y="22"/>
                    </a:cxn>
                    <a:cxn ang="0">
                      <a:pos x="26" y="31"/>
                    </a:cxn>
                  </a:cxnLst>
                  <a:rect l="0" t="0" r="r" b="b"/>
                  <a:pathLst>
                    <a:path w="29" h="31">
                      <a:moveTo>
                        <a:pt x="26" y="31"/>
                      </a:moveTo>
                      <a:cubicBezTo>
                        <a:pt x="27" y="30"/>
                        <a:pt x="28" y="29"/>
                        <a:pt x="29" y="29"/>
                      </a:cubicBezTo>
                      <a:cubicBezTo>
                        <a:pt x="27" y="20"/>
                        <a:pt x="24" y="12"/>
                        <a:pt x="23" y="4"/>
                      </a:cubicBezTo>
                      <a:cubicBezTo>
                        <a:pt x="22" y="4"/>
                        <a:pt x="20" y="3"/>
                        <a:pt x="19" y="3"/>
                      </a:cubicBezTo>
                      <a:cubicBezTo>
                        <a:pt x="17" y="3"/>
                        <a:pt x="14" y="1"/>
                        <a:pt x="13" y="0"/>
                      </a:cubicBezTo>
                      <a:cubicBezTo>
                        <a:pt x="8" y="5"/>
                        <a:pt x="4" y="10"/>
                        <a:pt x="0" y="16"/>
                      </a:cubicBezTo>
                      <a:cubicBezTo>
                        <a:pt x="1" y="18"/>
                        <a:pt x="2" y="20"/>
                        <a:pt x="2" y="22"/>
                      </a:cubicBezTo>
                      <a:cubicBezTo>
                        <a:pt x="9" y="26"/>
                        <a:pt x="18" y="29"/>
                        <a:pt x="26" y="31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vert="horz" wrap="square" lIns="182880" tIns="91440" rIns="182880" bIns="9144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828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30" name="Freeform 240">
                  <a:extLst>
                    <a:ext uri="{FF2B5EF4-FFF2-40B4-BE49-F238E27FC236}">
                      <a16:creationId xmlns:a16="http://schemas.microsoft.com/office/drawing/2014/main" id="{E1E69D11-4B87-42FA-BB17-ACBA29879D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62125" y="690563"/>
                  <a:ext cx="142875" cy="127000"/>
                </a:xfrm>
                <a:custGeom>
                  <a:avLst/>
                  <a:gdLst/>
                  <a:ahLst/>
                  <a:cxnLst>
                    <a:cxn ang="0">
                      <a:pos x="24" y="2"/>
                    </a:cxn>
                    <a:cxn ang="0">
                      <a:pos x="1" y="0"/>
                    </a:cxn>
                    <a:cxn ang="0">
                      <a:pos x="0" y="1"/>
                    </a:cxn>
                    <a:cxn ang="0">
                      <a:pos x="2" y="7"/>
                    </a:cxn>
                    <a:cxn ang="0">
                      <a:pos x="27" y="49"/>
                    </a:cxn>
                    <a:cxn ang="0">
                      <a:pos x="36" y="47"/>
                    </a:cxn>
                    <a:cxn ang="0">
                      <a:pos x="39" y="48"/>
                    </a:cxn>
                    <a:cxn ang="0">
                      <a:pos x="55" y="12"/>
                    </a:cxn>
                    <a:cxn ang="0">
                      <a:pos x="46" y="1"/>
                    </a:cxn>
                    <a:cxn ang="0">
                      <a:pos x="24" y="2"/>
                    </a:cxn>
                  </a:cxnLst>
                  <a:rect l="0" t="0" r="r" b="b"/>
                  <a:pathLst>
                    <a:path w="55" h="49">
                      <a:moveTo>
                        <a:pt x="24" y="2"/>
                      </a:moveTo>
                      <a:cubicBezTo>
                        <a:pt x="16" y="2"/>
                        <a:pt x="8" y="1"/>
                        <a:pt x="1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3"/>
                        <a:pt x="1" y="5"/>
                        <a:pt x="2" y="7"/>
                      </a:cubicBezTo>
                      <a:cubicBezTo>
                        <a:pt x="9" y="23"/>
                        <a:pt x="17" y="37"/>
                        <a:pt x="27" y="49"/>
                      </a:cubicBezTo>
                      <a:cubicBezTo>
                        <a:pt x="29" y="47"/>
                        <a:pt x="33" y="46"/>
                        <a:pt x="36" y="47"/>
                      </a:cubicBezTo>
                      <a:cubicBezTo>
                        <a:pt x="37" y="47"/>
                        <a:pt x="38" y="47"/>
                        <a:pt x="39" y="48"/>
                      </a:cubicBezTo>
                      <a:cubicBezTo>
                        <a:pt x="46" y="37"/>
                        <a:pt x="51" y="25"/>
                        <a:pt x="55" y="12"/>
                      </a:cubicBezTo>
                      <a:cubicBezTo>
                        <a:pt x="51" y="10"/>
                        <a:pt x="47" y="5"/>
                        <a:pt x="46" y="1"/>
                      </a:cubicBezTo>
                      <a:cubicBezTo>
                        <a:pt x="39" y="2"/>
                        <a:pt x="31" y="2"/>
                        <a:pt x="24" y="2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vert="horz" wrap="square" lIns="182880" tIns="91440" rIns="182880" bIns="9144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828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32" name="Freeform 241">
                  <a:extLst>
                    <a:ext uri="{FF2B5EF4-FFF2-40B4-BE49-F238E27FC236}">
                      <a16:creationId xmlns:a16="http://schemas.microsoft.com/office/drawing/2014/main" id="{AF5BCEF0-B9D0-4BAA-A759-8332636117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33550" y="460376"/>
                  <a:ext cx="196850" cy="225425"/>
                </a:xfrm>
                <a:custGeom>
                  <a:avLst/>
                  <a:gdLst/>
                  <a:ahLst/>
                  <a:cxnLst>
                    <a:cxn ang="0">
                      <a:pos x="76" y="41"/>
                    </a:cxn>
                    <a:cxn ang="0">
                      <a:pos x="74" y="6"/>
                    </a:cxn>
                    <a:cxn ang="0">
                      <a:pos x="70" y="6"/>
                    </a:cxn>
                    <a:cxn ang="0">
                      <a:pos x="63" y="0"/>
                    </a:cxn>
                    <a:cxn ang="0">
                      <a:pos x="11" y="28"/>
                    </a:cxn>
                    <a:cxn ang="0">
                      <a:pos x="9" y="29"/>
                    </a:cxn>
                    <a:cxn ang="0">
                      <a:pos x="11" y="42"/>
                    </a:cxn>
                    <a:cxn ang="0">
                      <a:pos x="0" y="54"/>
                    </a:cxn>
                    <a:cxn ang="0">
                      <a:pos x="7" y="79"/>
                    </a:cxn>
                    <a:cxn ang="0">
                      <a:pos x="7" y="79"/>
                    </a:cxn>
                    <a:cxn ang="0">
                      <a:pos x="12" y="85"/>
                    </a:cxn>
                    <a:cxn ang="0">
                      <a:pos x="35" y="86"/>
                    </a:cxn>
                    <a:cxn ang="0">
                      <a:pos x="57" y="85"/>
                    </a:cxn>
                    <a:cxn ang="0">
                      <a:pos x="57" y="81"/>
                    </a:cxn>
                    <a:cxn ang="0">
                      <a:pos x="74" y="68"/>
                    </a:cxn>
                    <a:cxn ang="0">
                      <a:pos x="76" y="41"/>
                    </a:cxn>
                  </a:cxnLst>
                  <a:rect l="0" t="0" r="r" b="b"/>
                  <a:pathLst>
                    <a:path w="76" h="87">
                      <a:moveTo>
                        <a:pt x="76" y="41"/>
                      </a:moveTo>
                      <a:cubicBezTo>
                        <a:pt x="76" y="29"/>
                        <a:pt x="75" y="17"/>
                        <a:pt x="74" y="6"/>
                      </a:cubicBezTo>
                      <a:cubicBezTo>
                        <a:pt x="73" y="6"/>
                        <a:pt x="72" y="6"/>
                        <a:pt x="70" y="6"/>
                      </a:cubicBezTo>
                      <a:cubicBezTo>
                        <a:pt x="67" y="5"/>
                        <a:pt x="65" y="3"/>
                        <a:pt x="63" y="0"/>
                      </a:cubicBezTo>
                      <a:cubicBezTo>
                        <a:pt x="45" y="7"/>
                        <a:pt x="27" y="16"/>
                        <a:pt x="11" y="28"/>
                      </a:cubicBezTo>
                      <a:cubicBezTo>
                        <a:pt x="10" y="28"/>
                        <a:pt x="9" y="29"/>
                        <a:pt x="9" y="29"/>
                      </a:cubicBezTo>
                      <a:cubicBezTo>
                        <a:pt x="11" y="33"/>
                        <a:pt x="12" y="38"/>
                        <a:pt x="11" y="42"/>
                      </a:cubicBezTo>
                      <a:cubicBezTo>
                        <a:pt x="10" y="48"/>
                        <a:pt x="5" y="53"/>
                        <a:pt x="0" y="54"/>
                      </a:cubicBezTo>
                      <a:cubicBezTo>
                        <a:pt x="2" y="63"/>
                        <a:pt x="4" y="71"/>
                        <a:pt x="7" y="79"/>
                      </a:cubicBezTo>
                      <a:cubicBezTo>
                        <a:pt x="7" y="79"/>
                        <a:pt x="7" y="79"/>
                        <a:pt x="7" y="79"/>
                      </a:cubicBezTo>
                      <a:cubicBezTo>
                        <a:pt x="10" y="80"/>
                        <a:pt x="12" y="82"/>
                        <a:pt x="12" y="85"/>
                      </a:cubicBezTo>
                      <a:cubicBezTo>
                        <a:pt x="20" y="86"/>
                        <a:pt x="27" y="86"/>
                        <a:pt x="35" y="86"/>
                      </a:cubicBezTo>
                      <a:cubicBezTo>
                        <a:pt x="42" y="87"/>
                        <a:pt x="49" y="86"/>
                        <a:pt x="57" y="85"/>
                      </a:cubicBezTo>
                      <a:cubicBezTo>
                        <a:pt x="57" y="84"/>
                        <a:pt x="57" y="83"/>
                        <a:pt x="57" y="81"/>
                      </a:cubicBezTo>
                      <a:cubicBezTo>
                        <a:pt x="59" y="74"/>
                        <a:pt x="66" y="68"/>
                        <a:pt x="74" y="68"/>
                      </a:cubicBezTo>
                      <a:cubicBezTo>
                        <a:pt x="75" y="59"/>
                        <a:pt x="76" y="50"/>
                        <a:pt x="76" y="41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vert="horz" wrap="square" lIns="182880" tIns="91440" rIns="182880" bIns="9144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828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33" name="Freeform 242">
                  <a:extLst>
                    <a:ext uri="{FF2B5EF4-FFF2-40B4-BE49-F238E27FC236}">
                      <a16:creationId xmlns:a16="http://schemas.microsoft.com/office/drawing/2014/main" id="{FB262E9C-B2CE-4324-87F5-3CF9ADDDCB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3213" y="590551"/>
                  <a:ext cx="65088" cy="155575"/>
                </a:xfrm>
                <a:custGeom>
                  <a:avLst/>
                  <a:gdLst/>
                  <a:ahLst/>
                  <a:cxnLst>
                    <a:cxn ang="0">
                      <a:pos x="24" y="20"/>
                    </a:cxn>
                    <a:cxn ang="0">
                      <a:pos x="3" y="0"/>
                    </a:cxn>
                    <a:cxn ang="0">
                      <a:pos x="13" y="60"/>
                    </a:cxn>
                    <a:cxn ang="0">
                      <a:pos x="25" y="25"/>
                    </a:cxn>
                    <a:cxn ang="0">
                      <a:pos x="24" y="20"/>
                    </a:cxn>
                  </a:cxnLst>
                  <a:rect l="0" t="0" r="r" b="b"/>
                  <a:pathLst>
                    <a:path w="25" h="60">
                      <a:moveTo>
                        <a:pt x="24" y="20"/>
                      </a:moveTo>
                      <a:cubicBezTo>
                        <a:pt x="16" y="15"/>
                        <a:pt x="8" y="8"/>
                        <a:pt x="3" y="0"/>
                      </a:cubicBezTo>
                      <a:cubicBezTo>
                        <a:pt x="0" y="21"/>
                        <a:pt x="4" y="42"/>
                        <a:pt x="13" y="60"/>
                      </a:cubicBezTo>
                      <a:cubicBezTo>
                        <a:pt x="15" y="48"/>
                        <a:pt x="19" y="36"/>
                        <a:pt x="25" y="25"/>
                      </a:cubicBezTo>
                      <a:cubicBezTo>
                        <a:pt x="24" y="24"/>
                        <a:pt x="24" y="22"/>
                        <a:pt x="24" y="20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vert="horz" wrap="square" lIns="182880" tIns="91440" rIns="182880" bIns="9144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828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34" name="Freeform 243">
                  <a:extLst>
                    <a:ext uri="{FF2B5EF4-FFF2-40B4-BE49-F238E27FC236}">
                      <a16:creationId xmlns:a16="http://schemas.microsoft.com/office/drawing/2014/main" id="{9B1F28C7-F76C-4450-AD3B-F2C50480E8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14488" y="657226"/>
                  <a:ext cx="207963" cy="228600"/>
                </a:xfrm>
                <a:custGeom>
                  <a:avLst/>
                  <a:gdLst/>
                  <a:ahLst/>
                  <a:cxnLst>
                    <a:cxn ang="0">
                      <a:pos x="79" y="68"/>
                    </a:cxn>
                    <a:cxn ang="0">
                      <a:pos x="80" y="65"/>
                    </a:cxn>
                    <a:cxn ang="0">
                      <a:pos x="55" y="21"/>
                    </a:cxn>
                    <a:cxn ang="0">
                      <a:pos x="53" y="17"/>
                    </a:cxn>
                    <a:cxn ang="0">
                      <a:pos x="50" y="17"/>
                    </a:cxn>
                    <a:cxn ang="0">
                      <a:pos x="44" y="10"/>
                    </a:cxn>
                    <a:cxn ang="0">
                      <a:pos x="18" y="0"/>
                    </a:cxn>
                    <a:cxn ang="0">
                      <a:pos x="13" y="2"/>
                    </a:cxn>
                    <a:cxn ang="0">
                      <a:pos x="0" y="41"/>
                    </a:cxn>
                    <a:cxn ang="0">
                      <a:pos x="58" y="88"/>
                    </a:cxn>
                    <a:cxn ang="0">
                      <a:pos x="80" y="77"/>
                    </a:cxn>
                    <a:cxn ang="0">
                      <a:pos x="79" y="68"/>
                    </a:cxn>
                  </a:cxnLst>
                  <a:rect l="0" t="0" r="r" b="b"/>
                  <a:pathLst>
                    <a:path w="80" h="88">
                      <a:moveTo>
                        <a:pt x="79" y="68"/>
                      </a:moveTo>
                      <a:cubicBezTo>
                        <a:pt x="79" y="67"/>
                        <a:pt x="80" y="66"/>
                        <a:pt x="80" y="65"/>
                      </a:cubicBezTo>
                      <a:cubicBezTo>
                        <a:pt x="70" y="53"/>
                        <a:pt x="62" y="38"/>
                        <a:pt x="55" y="21"/>
                      </a:cubicBezTo>
                      <a:cubicBezTo>
                        <a:pt x="54" y="20"/>
                        <a:pt x="54" y="18"/>
                        <a:pt x="53" y="17"/>
                      </a:cubicBezTo>
                      <a:cubicBezTo>
                        <a:pt x="52" y="17"/>
                        <a:pt x="51" y="17"/>
                        <a:pt x="50" y="17"/>
                      </a:cubicBezTo>
                      <a:cubicBezTo>
                        <a:pt x="47" y="16"/>
                        <a:pt x="44" y="13"/>
                        <a:pt x="44" y="10"/>
                      </a:cubicBezTo>
                      <a:cubicBezTo>
                        <a:pt x="35" y="8"/>
                        <a:pt x="26" y="5"/>
                        <a:pt x="18" y="0"/>
                      </a:cubicBezTo>
                      <a:cubicBezTo>
                        <a:pt x="17" y="2"/>
                        <a:pt x="15" y="2"/>
                        <a:pt x="13" y="2"/>
                      </a:cubicBezTo>
                      <a:cubicBezTo>
                        <a:pt x="7" y="14"/>
                        <a:pt x="2" y="27"/>
                        <a:pt x="0" y="41"/>
                      </a:cubicBezTo>
                      <a:cubicBezTo>
                        <a:pt x="13" y="62"/>
                        <a:pt x="33" y="79"/>
                        <a:pt x="58" y="88"/>
                      </a:cubicBezTo>
                      <a:cubicBezTo>
                        <a:pt x="66" y="86"/>
                        <a:pt x="74" y="83"/>
                        <a:pt x="80" y="77"/>
                      </a:cubicBezTo>
                      <a:cubicBezTo>
                        <a:pt x="79" y="75"/>
                        <a:pt x="78" y="72"/>
                        <a:pt x="79" y="68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vert="horz" wrap="square" lIns="182880" tIns="91440" rIns="182880" bIns="9144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828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35" name="Freeform 244">
                  <a:extLst>
                    <a:ext uri="{FF2B5EF4-FFF2-40B4-BE49-F238E27FC236}">
                      <a16:creationId xmlns:a16="http://schemas.microsoft.com/office/drawing/2014/main" id="{2069B652-59D6-4EED-8CA2-380CD2ABBF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85938" y="866776"/>
                  <a:ext cx="127000" cy="34925"/>
                </a:xfrm>
                <a:custGeom>
                  <a:avLst/>
                  <a:gdLst/>
                  <a:ahLst/>
                  <a:cxnLst>
                    <a:cxn ang="0">
                      <a:pos x="31" y="0"/>
                    </a:cxn>
                    <a:cxn ang="0">
                      <a:pos x="22" y="2"/>
                    </a:cxn>
                    <a:cxn ang="0">
                      <a:pos x="17" y="0"/>
                    </a:cxn>
                    <a:cxn ang="0">
                      <a:pos x="0" y="9"/>
                    </a:cxn>
                    <a:cxn ang="0">
                      <a:pos x="2" y="10"/>
                    </a:cxn>
                    <a:cxn ang="0">
                      <a:pos x="49" y="10"/>
                    </a:cxn>
                    <a:cxn ang="0">
                      <a:pos x="41" y="6"/>
                    </a:cxn>
                    <a:cxn ang="0">
                      <a:pos x="31" y="0"/>
                    </a:cxn>
                  </a:cxnLst>
                  <a:rect l="0" t="0" r="r" b="b"/>
                  <a:pathLst>
                    <a:path w="49" h="13">
                      <a:moveTo>
                        <a:pt x="31" y="0"/>
                      </a:moveTo>
                      <a:cubicBezTo>
                        <a:pt x="29" y="2"/>
                        <a:pt x="25" y="3"/>
                        <a:pt x="22" y="2"/>
                      </a:cubicBezTo>
                      <a:cubicBezTo>
                        <a:pt x="20" y="1"/>
                        <a:pt x="19" y="1"/>
                        <a:pt x="17" y="0"/>
                      </a:cubicBezTo>
                      <a:cubicBezTo>
                        <a:pt x="12" y="4"/>
                        <a:pt x="6" y="7"/>
                        <a:pt x="0" y="9"/>
                      </a:cubicBezTo>
                      <a:cubicBezTo>
                        <a:pt x="1" y="9"/>
                        <a:pt x="1" y="9"/>
                        <a:pt x="2" y="10"/>
                      </a:cubicBezTo>
                      <a:cubicBezTo>
                        <a:pt x="18" y="13"/>
                        <a:pt x="34" y="13"/>
                        <a:pt x="49" y="10"/>
                      </a:cubicBezTo>
                      <a:cubicBezTo>
                        <a:pt x="46" y="9"/>
                        <a:pt x="43" y="7"/>
                        <a:pt x="41" y="6"/>
                      </a:cubicBezTo>
                      <a:cubicBezTo>
                        <a:pt x="37" y="4"/>
                        <a:pt x="34" y="2"/>
                        <a:pt x="31" y="0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vert="horz" wrap="square" lIns="182880" tIns="91440" rIns="182880" bIns="9144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828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36" name="Freeform 245">
                  <a:extLst>
                    <a:ext uri="{FF2B5EF4-FFF2-40B4-BE49-F238E27FC236}">
                      <a16:creationId xmlns:a16="http://schemas.microsoft.com/office/drawing/2014/main" id="{83486B00-DFDC-4BD5-B674-0F36B48D51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71663" y="582613"/>
                  <a:ext cx="258763" cy="304800"/>
                </a:xfrm>
                <a:custGeom>
                  <a:avLst/>
                  <a:gdLst/>
                  <a:ahLst/>
                  <a:cxnLst>
                    <a:cxn ang="0">
                      <a:pos x="98" y="0"/>
                    </a:cxn>
                    <a:cxn ang="0">
                      <a:pos x="57" y="28"/>
                    </a:cxn>
                    <a:cxn ang="0">
                      <a:pos x="37" y="35"/>
                    </a:cxn>
                    <a:cxn ang="0">
                      <a:pos x="37" y="42"/>
                    </a:cxn>
                    <a:cxn ang="0">
                      <a:pos x="18" y="55"/>
                    </a:cxn>
                    <a:cxn ang="0">
                      <a:pos x="0" y="92"/>
                    </a:cxn>
                    <a:cxn ang="0">
                      <a:pos x="3" y="103"/>
                    </a:cxn>
                    <a:cxn ang="0">
                      <a:pos x="1" y="107"/>
                    </a:cxn>
                    <a:cxn ang="0">
                      <a:pos x="10" y="112"/>
                    </a:cxn>
                    <a:cxn ang="0">
                      <a:pos x="25" y="118"/>
                    </a:cxn>
                    <a:cxn ang="0">
                      <a:pos x="96" y="41"/>
                    </a:cxn>
                    <a:cxn ang="0">
                      <a:pos x="98" y="0"/>
                    </a:cxn>
                  </a:cxnLst>
                  <a:rect l="0" t="0" r="r" b="b"/>
                  <a:pathLst>
                    <a:path w="100" h="118">
                      <a:moveTo>
                        <a:pt x="98" y="0"/>
                      </a:moveTo>
                      <a:cubicBezTo>
                        <a:pt x="86" y="11"/>
                        <a:pt x="72" y="21"/>
                        <a:pt x="57" y="28"/>
                      </a:cubicBezTo>
                      <a:cubicBezTo>
                        <a:pt x="50" y="31"/>
                        <a:pt x="44" y="33"/>
                        <a:pt x="37" y="35"/>
                      </a:cubicBezTo>
                      <a:cubicBezTo>
                        <a:pt x="38" y="38"/>
                        <a:pt x="38" y="40"/>
                        <a:pt x="37" y="42"/>
                      </a:cubicBezTo>
                      <a:cubicBezTo>
                        <a:pt x="35" y="51"/>
                        <a:pt x="26" y="57"/>
                        <a:pt x="18" y="55"/>
                      </a:cubicBezTo>
                      <a:cubicBezTo>
                        <a:pt x="13" y="69"/>
                        <a:pt x="7" y="82"/>
                        <a:pt x="0" y="92"/>
                      </a:cubicBezTo>
                      <a:cubicBezTo>
                        <a:pt x="3" y="95"/>
                        <a:pt x="4" y="99"/>
                        <a:pt x="3" y="103"/>
                      </a:cubicBezTo>
                      <a:cubicBezTo>
                        <a:pt x="3" y="104"/>
                        <a:pt x="2" y="106"/>
                        <a:pt x="1" y="107"/>
                      </a:cubicBezTo>
                      <a:cubicBezTo>
                        <a:pt x="4" y="109"/>
                        <a:pt x="7" y="110"/>
                        <a:pt x="10" y="112"/>
                      </a:cubicBezTo>
                      <a:cubicBezTo>
                        <a:pt x="14" y="114"/>
                        <a:pt x="19" y="116"/>
                        <a:pt x="25" y="118"/>
                      </a:cubicBezTo>
                      <a:cubicBezTo>
                        <a:pt x="59" y="107"/>
                        <a:pt x="87" y="79"/>
                        <a:pt x="96" y="41"/>
                      </a:cubicBezTo>
                      <a:cubicBezTo>
                        <a:pt x="100" y="27"/>
                        <a:pt x="100" y="13"/>
                        <a:pt x="98" y="0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vert="horz" wrap="square" lIns="182880" tIns="91440" rIns="182880" bIns="9144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828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Freeform 246">
                  <a:extLst>
                    <a:ext uri="{FF2B5EF4-FFF2-40B4-BE49-F238E27FC236}">
                      <a16:creationId xmlns:a16="http://schemas.microsoft.com/office/drawing/2014/main" id="{B986F454-5D1B-4F9C-841C-2B626E0803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36750" y="431801"/>
                  <a:ext cx="185738" cy="230188"/>
                </a:xfrm>
                <a:custGeom>
                  <a:avLst/>
                  <a:gdLst/>
                  <a:ahLst/>
                  <a:cxnLst>
                    <a:cxn ang="0">
                      <a:pos x="5" y="9"/>
                    </a:cxn>
                    <a:cxn ang="0">
                      <a:pos x="0" y="16"/>
                    </a:cxn>
                    <a:cxn ang="0">
                      <a:pos x="2" y="52"/>
                    </a:cxn>
                    <a:cxn ang="0">
                      <a:pos x="0" y="80"/>
                    </a:cxn>
                    <a:cxn ang="0">
                      <a:pos x="11" y="89"/>
                    </a:cxn>
                    <a:cxn ang="0">
                      <a:pos x="30" y="82"/>
                    </a:cxn>
                    <a:cxn ang="0">
                      <a:pos x="72" y="52"/>
                    </a:cxn>
                    <a:cxn ang="0">
                      <a:pos x="44" y="0"/>
                    </a:cxn>
                    <a:cxn ang="0">
                      <a:pos x="6" y="5"/>
                    </a:cxn>
                    <a:cxn ang="0">
                      <a:pos x="5" y="9"/>
                    </a:cxn>
                  </a:cxnLst>
                  <a:rect l="0" t="0" r="r" b="b"/>
                  <a:pathLst>
                    <a:path w="72" h="89">
                      <a:moveTo>
                        <a:pt x="5" y="9"/>
                      </a:moveTo>
                      <a:cubicBezTo>
                        <a:pt x="5" y="12"/>
                        <a:pt x="3" y="14"/>
                        <a:pt x="0" y="16"/>
                      </a:cubicBezTo>
                      <a:cubicBezTo>
                        <a:pt x="2" y="27"/>
                        <a:pt x="3" y="39"/>
                        <a:pt x="2" y="52"/>
                      </a:cubicBezTo>
                      <a:cubicBezTo>
                        <a:pt x="2" y="61"/>
                        <a:pt x="1" y="71"/>
                        <a:pt x="0" y="80"/>
                      </a:cubicBezTo>
                      <a:cubicBezTo>
                        <a:pt x="5" y="81"/>
                        <a:pt x="9" y="85"/>
                        <a:pt x="11" y="89"/>
                      </a:cubicBezTo>
                      <a:cubicBezTo>
                        <a:pt x="17" y="87"/>
                        <a:pt x="24" y="85"/>
                        <a:pt x="30" y="82"/>
                      </a:cubicBezTo>
                      <a:cubicBezTo>
                        <a:pt x="45" y="75"/>
                        <a:pt x="59" y="65"/>
                        <a:pt x="72" y="52"/>
                      </a:cubicBezTo>
                      <a:cubicBezTo>
                        <a:pt x="68" y="33"/>
                        <a:pt x="58" y="15"/>
                        <a:pt x="44" y="0"/>
                      </a:cubicBezTo>
                      <a:cubicBezTo>
                        <a:pt x="31" y="1"/>
                        <a:pt x="18" y="2"/>
                        <a:pt x="6" y="5"/>
                      </a:cubicBezTo>
                      <a:cubicBezTo>
                        <a:pt x="6" y="6"/>
                        <a:pt x="6" y="8"/>
                        <a:pt x="5" y="9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vert="horz" wrap="square" lIns="182880" tIns="91440" rIns="182880" bIns="9144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828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38" name="Freeform 247">
                  <a:extLst>
                    <a:ext uri="{FF2B5EF4-FFF2-40B4-BE49-F238E27FC236}">
                      <a16:creationId xmlns:a16="http://schemas.microsoft.com/office/drawing/2014/main" id="{7F2DE3C2-A0F2-49E3-AC98-BC95970BBE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92300" y="350838"/>
                  <a:ext cx="147638" cy="84138"/>
                </a:xfrm>
                <a:custGeom>
                  <a:avLst/>
                  <a:gdLst/>
                  <a:ahLst/>
                  <a:cxnLst>
                    <a:cxn ang="0">
                      <a:pos x="14" y="27"/>
                    </a:cxn>
                    <a:cxn ang="0">
                      <a:pos x="22" y="32"/>
                    </a:cxn>
                    <a:cxn ang="0">
                      <a:pos x="57" y="27"/>
                    </a:cxn>
                    <a:cxn ang="0">
                      <a:pos x="9" y="2"/>
                    </a:cxn>
                    <a:cxn ang="0">
                      <a:pos x="0" y="0"/>
                    </a:cxn>
                    <a:cxn ang="0">
                      <a:pos x="12" y="26"/>
                    </a:cxn>
                    <a:cxn ang="0">
                      <a:pos x="14" y="27"/>
                    </a:cxn>
                  </a:cxnLst>
                  <a:rect l="0" t="0" r="r" b="b"/>
                  <a:pathLst>
                    <a:path w="57" h="32">
                      <a:moveTo>
                        <a:pt x="14" y="27"/>
                      </a:moveTo>
                      <a:cubicBezTo>
                        <a:pt x="18" y="27"/>
                        <a:pt x="20" y="29"/>
                        <a:pt x="22" y="32"/>
                      </a:cubicBezTo>
                      <a:cubicBezTo>
                        <a:pt x="33" y="29"/>
                        <a:pt x="45" y="28"/>
                        <a:pt x="57" y="27"/>
                      </a:cubicBezTo>
                      <a:cubicBezTo>
                        <a:pt x="44" y="15"/>
                        <a:pt x="28" y="6"/>
                        <a:pt x="9" y="2"/>
                      </a:cubicBezTo>
                      <a:cubicBezTo>
                        <a:pt x="6" y="1"/>
                        <a:pt x="3" y="1"/>
                        <a:pt x="0" y="0"/>
                      </a:cubicBezTo>
                      <a:cubicBezTo>
                        <a:pt x="5" y="8"/>
                        <a:pt x="9" y="16"/>
                        <a:pt x="12" y="26"/>
                      </a:cubicBezTo>
                      <a:cubicBezTo>
                        <a:pt x="13" y="26"/>
                        <a:pt x="14" y="26"/>
                        <a:pt x="14" y="27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vert="horz" wrap="square" lIns="182880" tIns="91440" rIns="182880" bIns="9144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828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39" name="Freeform 248">
                  <a:extLst>
                    <a:ext uri="{FF2B5EF4-FFF2-40B4-BE49-F238E27FC236}">
                      <a16:creationId xmlns:a16="http://schemas.microsoft.com/office/drawing/2014/main" id="{3A5EF448-C377-4964-9DD9-7B5CAA968A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20850" y="346076"/>
                  <a:ext cx="192088" cy="180975"/>
                </a:xfrm>
                <a:custGeom>
                  <a:avLst/>
                  <a:gdLst/>
                  <a:ahLst/>
                  <a:cxnLst>
                    <a:cxn ang="0">
                      <a:pos x="5" y="68"/>
                    </a:cxn>
                    <a:cxn ang="0">
                      <a:pos x="10" y="70"/>
                    </a:cxn>
                    <a:cxn ang="0">
                      <a:pos x="13" y="68"/>
                    </a:cxn>
                    <a:cxn ang="0">
                      <a:pos x="67" y="40"/>
                    </a:cxn>
                    <a:cxn ang="0">
                      <a:pos x="67" y="37"/>
                    </a:cxn>
                    <a:cxn ang="0">
                      <a:pos x="74" y="29"/>
                    </a:cxn>
                    <a:cxn ang="0">
                      <a:pos x="60" y="2"/>
                    </a:cxn>
                    <a:cxn ang="0">
                      <a:pos x="5" y="12"/>
                    </a:cxn>
                    <a:cxn ang="0">
                      <a:pos x="0" y="47"/>
                    </a:cxn>
                    <a:cxn ang="0">
                      <a:pos x="1" y="67"/>
                    </a:cxn>
                    <a:cxn ang="0">
                      <a:pos x="5" y="68"/>
                    </a:cxn>
                  </a:cxnLst>
                  <a:rect l="0" t="0" r="r" b="b"/>
                  <a:pathLst>
                    <a:path w="74" h="70">
                      <a:moveTo>
                        <a:pt x="5" y="68"/>
                      </a:moveTo>
                      <a:cubicBezTo>
                        <a:pt x="7" y="68"/>
                        <a:pt x="9" y="69"/>
                        <a:pt x="10" y="70"/>
                      </a:cubicBezTo>
                      <a:cubicBezTo>
                        <a:pt x="11" y="70"/>
                        <a:pt x="12" y="69"/>
                        <a:pt x="13" y="68"/>
                      </a:cubicBezTo>
                      <a:cubicBezTo>
                        <a:pt x="29" y="56"/>
                        <a:pt x="48" y="47"/>
                        <a:pt x="67" y="40"/>
                      </a:cubicBezTo>
                      <a:cubicBezTo>
                        <a:pt x="67" y="39"/>
                        <a:pt x="67" y="38"/>
                        <a:pt x="67" y="37"/>
                      </a:cubicBezTo>
                      <a:cubicBezTo>
                        <a:pt x="68" y="33"/>
                        <a:pt x="71" y="30"/>
                        <a:pt x="74" y="29"/>
                      </a:cubicBezTo>
                      <a:cubicBezTo>
                        <a:pt x="70" y="18"/>
                        <a:pt x="66" y="9"/>
                        <a:pt x="60" y="2"/>
                      </a:cubicBezTo>
                      <a:cubicBezTo>
                        <a:pt x="41" y="0"/>
                        <a:pt x="22" y="4"/>
                        <a:pt x="5" y="12"/>
                      </a:cubicBezTo>
                      <a:cubicBezTo>
                        <a:pt x="2" y="23"/>
                        <a:pt x="1" y="34"/>
                        <a:pt x="0" y="47"/>
                      </a:cubicBezTo>
                      <a:cubicBezTo>
                        <a:pt x="0" y="53"/>
                        <a:pt x="0" y="60"/>
                        <a:pt x="1" y="67"/>
                      </a:cubicBezTo>
                      <a:cubicBezTo>
                        <a:pt x="2" y="67"/>
                        <a:pt x="3" y="67"/>
                        <a:pt x="5" y="68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vert="horz" wrap="square" lIns="182880" tIns="91440" rIns="182880" bIns="9144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828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Freeform 249">
                  <a:extLst>
                    <a:ext uri="{FF2B5EF4-FFF2-40B4-BE49-F238E27FC236}">
                      <a16:creationId xmlns:a16="http://schemas.microsoft.com/office/drawing/2014/main" id="{713820AD-54E4-4ED9-A6A2-141A4325C5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84325" y="382588"/>
                  <a:ext cx="136525" cy="249238"/>
                </a:xfrm>
                <a:custGeom>
                  <a:avLst/>
                  <a:gdLst/>
                  <a:ahLst/>
                  <a:cxnLst>
                    <a:cxn ang="0">
                      <a:pos x="22" y="96"/>
                    </a:cxn>
                    <a:cxn ang="0">
                      <a:pos x="27" y="95"/>
                    </a:cxn>
                    <a:cxn ang="0">
                      <a:pos x="41" y="77"/>
                    </a:cxn>
                    <a:cxn ang="0">
                      <a:pos x="39" y="65"/>
                    </a:cxn>
                    <a:cxn ang="0">
                      <a:pos x="49" y="54"/>
                    </a:cxn>
                    <a:cxn ang="0">
                      <a:pos x="49" y="32"/>
                    </a:cxn>
                    <a:cxn ang="0">
                      <a:pos x="53" y="0"/>
                    </a:cxn>
                    <a:cxn ang="0">
                      <a:pos x="1" y="69"/>
                    </a:cxn>
                    <a:cxn ang="0">
                      <a:pos x="0" y="73"/>
                    </a:cxn>
                    <a:cxn ang="0">
                      <a:pos x="22" y="96"/>
                    </a:cxn>
                  </a:cxnLst>
                  <a:rect l="0" t="0" r="r" b="b"/>
                  <a:pathLst>
                    <a:path w="53" h="96">
                      <a:moveTo>
                        <a:pt x="22" y="96"/>
                      </a:moveTo>
                      <a:cubicBezTo>
                        <a:pt x="23" y="95"/>
                        <a:pt x="25" y="95"/>
                        <a:pt x="27" y="95"/>
                      </a:cubicBezTo>
                      <a:cubicBezTo>
                        <a:pt x="31" y="89"/>
                        <a:pt x="36" y="83"/>
                        <a:pt x="41" y="77"/>
                      </a:cubicBezTo>
                      <a:cubicBezTo>
                        <a:pt x="38" y="74"/>
                        <a:pt x="38" y="70"/>
                        <a:pt x="39" y="65"/>
                      </a:cubicBezTo>
                      <a:cubicBezTo>
                        <a:pt x="40" y="60"/>
                        <a:pt x="44" y="55"/>
                        <a:pt x="49" y="54"/>
                      </a:cubicBezTo>
                      <a:cubicBezTo>
                        <a:pt x="49" y="47"/>
                        <a:pt x="49" y="39"/>
                        <a:pt x="49" y="32"/>
                      </a:cubicBezTo>
                      <a:cubicBezTo>
                        <a:pt x="49" y="21"/>
                        <a:pt x="51" y="11"/>
                        <a:pt x="53" y="0"/>
                      </a:cubicBezTo>
                      <a:cubicBezTo>
                        <a:pt x="28" y="14"/>
                        <a:pt x="8" y="39"/>
                        <a:pt x="1" y="69"/>
                      </a:cubicBezTo>
                      <a:cubicBezTo>
                        <a:pt x="1" y="70"/>
                        <a:pt x="0" y="72"/>
                        <a:pt x="0" y="73"/>
                      </a:cubicBezTo>
                      <a:cubicBezTo>
                        <a:pt x="5" y="82"/>
                        <a:pt x="13" y="90"/>
                        <a:pt x="22" y="96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vert="horz" wrap="square" lIns="182880" tIns="91440" rIns="182880" bIns="9144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828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AABCD5F1-C3EC-4AB3-A2E2-554F552A49B7}"/>
                </a:ext>
              </a:extLst>
            </p:cNvPr>
            <p:cNvGrpSpPr/>
            <p:nvPr/>
          </p:nvGrpSpPr>
          <p:grpSpPr>
            <a:xfrm>
              <a:off x="4354902" y="3695562"/>
              <a:ext cx="828834" cy="714513"/>
              <a:chOff x="4354902" y="3695562"/>
              <a:chExt cx="828834" cy="714513"/>
            </a:xfrm>
            <a:grpFill/>
          </p:grpSpPr>
          <p:sp>
            <p:nvSpPr>
              <p:cNvPr id="25" name="Hexagon 30">
                <a:extLst>
                  <a:ext uri="{FF2B5EF4-FFF2-40B4-BE49-F238E27FC236}">
                    <a16:creationId xmlns:a16="http://schemas.microsoft.com/office/drawing/2014/main" id="{EAFCF063-59D8-4632-BF62-4E8EBA5FE8BE}"/>
                  </a:ext>
                </a:extLst>
              </p:cNvPr>
              <p:cNvSpPr/>
              <p:nvPr/>
            </p:nvSpPr>
            <p:spPr>
              <a:xfrm>
                <a:off x="4354902" y="3695562"/>
                <a:ext cx="828834" cy="714513"/>
              </a:xfrm>
              <a:prstGeom prst="hexagon">
                <a:avLst/>
              </a:prstGeom>
              <a:grpFill/>
              <a:ln w="12700">
                <a:noFill/>
                <a:headEnd type="oval" w="med" len="med"/>
                <a:tailEnd type="oval" w="med" len="med"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l" defTabSz="1828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26" name="Freeform 187">
                <a:extLst>
                  <a:ext uri="{FF2B5EF4-FFF2-40B4-BE49-F238E27FC236}">
                    <a16:creationId xmlns:a16="http://schemas.microsoft.com/office/drawing/2014/main" id="{483DCA6C-BA18-43C0-8EF9-8E51630E3FF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65546" y="3877654"/>
                <a:ext cx="235715" cy="339869"/>
              </a:xfrm>
              <a:custGeom>
                <a:avLst/>
                <a:gdLst/>
                <a:ahLst/>
                <a:cxnLst>
                  <a:cxn ang="0">
                    <a:pos x="69" y="131"/>
                  </a:cxn>
                  <a:cxn ang="0">
                    <a:pos x="69" y="138"/>
                  </a:cxn>
                  <a:cxn ang="0">
                    <a:pos x="59" y="148"/>
                  </a:cxn>
                  <a:cxn ang="0">
                    <a:pos x="50" y="138"/>
                  </a:cxn>
                  <a:cxn ang="0">
                    <a:pos x="50" y="131"/>
                  </a:cxn>
                  <a:cxn ang="0">
                    <a:pos x="40" y="115"/>
                  </a:cxn>
                  <a:cxn ang="0">
                    <a:pos x="59" y="96"/>
                  </a:cxn>
                  <a:cxn ang="0">
                    <a:pos x="78" y="115"/>
                  </a:cxn>
                  <a:cxn ang="0">
                    <a:pos x="69" y="131"/>
                  </a:cxn>
                  <a:cxn ang="0">
                    <a:pos x="21" y="53"/>
                  </a:cxn>
                  <a:cxn ang="0">
                    <a:pos x="59" y="14"/>
                  </a:cxn>
                  <a:cxn ang="0">
                    <a:pos x="98" y="53"/>
                  </a:cxn>
                  <a:cxn ang="0">
                    <a:pos x="98" y="70"/>
                  </a:cxn>
                  <a:cxn ang="0">
                    <a:pos x="96" y="72"/>
                  </a:cxn>
                  <a:cxn ang="0">
                    <a:pos x="23" y="72"/>
                  </a:cxn>
                  <a:cxn ang="0">
                    <a:pos x="21" y="69"/>
                  </a:cxn>
                  <a:cxn ang="0">
                    <a:pos x="21" y="53"/>
                  </a:cxn>
                  <a:cxn ang="0">
                    <a:pos x="101" y="158"/>
                  </a:cxn>
                  <a:cxn ang="0">
                    <a:pos x="94" y="151"/>
                  </a:cxn>
                  <a:cxn ang="0">
                    <a:pos x="101" y="145"/>
                  </a:cxn>
                  <a:cxn ang="0">
                    <a:pos x="116" y="145"/>
                  </a:cxn>
                  <a:cxn ang="0">
                    <a:pos x="119" y="143"/>
                  </a:cxn>
                  <a:cxn ang="0">
                    <a:pos x="119" y="134"/>
                  </a:cxn>
                  <a:cxn ang="0">
                    <a:pos x="116" y="132"/>
                  </a:cxn>
                  <a:cxn ang="0">
                    <a:pos x="101" y="132"/>
                  </a:cxn>
                  <a:cxn ang="0">
                    <a:pos x="94" y="125"/>
                  </a:cxn>
                  <a:cxn ang="0">
                    <a:pos x="101" y="119"/>
                  </a:cxn>
                  <a:cxn ang="0">
                    <a:pos x="116" y="119"/>
                  </a:cxn>
                  <a:cxn ang="0">
                    <a:pos x="119" y="117"/>
                  </a:cxn>
                  <a:cxn ang="0">
                    <a:pos x="119" y="108"/>
                  </a:cxn>
                  <a:cxn ang="0">
                    <a:pos x="117" y="106"/>
                  </a:cxn>
                  <a:cxn ang="0">
                    <a:pos x="101" y="106"/>
                  </a:cxn>
                  <a:cxn ang="0">
                    <a:pos x="94" y="100"/>
                  </a:cxn>
                  <a:cxn ang="0">
                    <a:pos x="101" y="93"/>
                  </a:cxn>
                  <a:cxn ang="0">
                    <a:pos x="117" y="93"/>
                  </a:cxn>
                  <a:cxn ang="0">
                    <a:pos x="119" y="91"/>
                  </a:cxn>
                  <a:cxn ang="0">
                    <a:pos x="119" y="76"/>
                  </a:cxn>
                  <a:cxn ang="0">
                    <a:pos x="115" y="72"/>
                  </a:cxn>
                  <a:cxn ang="0">
                    <a:pos x="114" y="72"/>
                  </a:cxn>
                  <a:cxn ang="0">
                    <a:pos x="112" y="70"/>
                  </a:cxn>
                  <a:cxn ang="0">
                    <a:pos x="112" y="53"/>
                  </a:cxn>
                  <a:cxn ang="0">
                    <a:pos x="59" y="0"/>
                  </a:cxn>
                  <a:cxn ang="0">
                    <a:pos x="7" y="53"/>
                  </a:cxn>
                  <a:cxn ang="0">
                    <a:pos x="7" y="70"/>
                  </a:cxn>
                  <a:cxn ang="0">
                    <a:pos x="4" y="72"/>
                  </a:cxn>
                  <a:cxn ang="0">
                    <a:pos x="4" y="72"/>
                  </a:cxn>
                  <a:cxn ang="0">
                    <a:pos x="0" y="76"/>
                  </a:cxn>
                  <a:cxn ang="0">
                    <a:pos x="0" y="168"/>
                  </a:cxn>
                  <a:cxn ang="0">
                    <a:pos x="4" y="172"/>
                  </a:cxn>
                  <a:cxn ang="0">
                    <a:pos x="115" y="172"/>
                  </a:cxn>
                  <a:cxn ang="0">
                    <a:pos x="119" y="168"/>
                  </a:cxn>
                  <a:cxn ang="0">
                    <a:pos x="119" y="160"/>
                  </a:cxn>
                  <a:cxn ang="0">
                    <a:pos x="117" y="158"/>
                  </a:cxn>
                  <a:cxn ang="0">
                    <a:pos x="101" y="158"/>
                  </a:cxn>
                </a:cxnLst>
                <a:rect l="0" t="0" r="r" b="b"/>
                <a:pathLst>
                  <a:path w="119" h="172">
                    <a:moveTo>
                      <a:pt x="69" y="131"/>
                    </a:moveTo>
                    <a:cubicBezTo>
                      <a:pt x="69" y="134"/>
                      <a:pt x="69" y="138"/>
                      <a:pt x="69" y="138"/>
                    </a:cubicBezTo>
                    <a:cubicBezTo>
                      <a:pt x="69" y="144"/>
                      <a:pt x="64" y="148"/>
                      <a:pt x="59" y="148"/>
                    </a:cubicBezTo>
                    <a:cubicBezTo>
                      <a:pt x="54" y="148"/>
                      <a:pt x="50" y="144"/>
                      <a:pt x="50" y="138"/>
                    </a:cubicBezTo>
                    <a:cubicBezTo>
                      <a:pt x="50" y="138"/>
                      <a:pt x="50" y="134"/>
                      <a:pt x="50" y="131"/>
                    </a:cubicBezTo>
                    <a:cubicBezTo>
                      <a:pt x="50" y="126"/>
                      <a:pt x="40" y="127"/>
                      <a:pt x="40" y="115"/>
                    </a:cubicBezTo>
                    <a:cubicBezTo>
                      <a:pt x="40" y="105"/>
                      <a:pt x="49" y="96"/>
                      <a:pt x="59" y="96"/>
                    </a:cubicBezTo>
                    <a:cubicBezTo>
                      <a:pt x="70" y="96"/>
                      <a:pt x="78" y="105"/>
                      <a:pt x="78" y="115"/>
                    </a:cubicBezTo>
                    <a:cubicBezTo>
                      <a:pt x="78" y="127"/>
                      <a:pt x="69" y="126"/>
                      <a:pt x="69" y="131"/>
                    </a:cubicBezTo>
                    <a:moveTo>
                      <a:pt x="21" y="53"/>
                    </a:moveTo>
                    <a:cubicBezTo>
                      <a:pt x="21" y="31"/>
                      <a:pt x="38" y="14"/>
                      <a:pt x="59" y="14"/>
                    </a:cubicBezTo>
                    <a:cubicBezTo>
                      <a:pt x="80" y="14"/>
                      <a:pt x="98" y="31"/>
                      <a:pt x="98" y="53"/>
                    </a:cubicBezTo>
                    <a:cubicBezTo>
                      <a:pt x="98" y="70"/>
                      <a:pt x="98" y="70"/>
                      <a:pt x="98" y="70"/>
                    </a:cubicBezTo>
                    <a:cubicBezTo>
                      <a:pt x="98" y="70"/>
                      <a:pt x="98" y="72"/>
                      <a:pt x="96" y="72"/>
                    </a:cubicBezTo>
                    <a:cubicBezTo>
                      <a:pt x="23" y="72"/>
                      <a:pt x="23" y="72"/>
                      <a:pt x="23" y="72"/>
                    </a:cubicBezTo>
                    <a:cubicBezTo>
                      <a:pt x="21" y="72"/>
                      <a:pt x="21" y="69"/>
                      <a:pt x="21" y="69"/>
                    </a:cubicBezTo>
                    <a:cubicBezTo>
                      <a:pt x="21" y="53"/>
                      <a:pt x="21" y="53"/>
                      <a:pt x="21" y="53"/>
                    </a:cubicBezTo>
                    <a:close/>
                    <a:moveTo>
                      <a:pt x="101" y="158"/>
                    </a:moveTo>
                    <a:cubicBezTo>
                      <a:pt x="97" y="158"/>
                      <a:pt x="94" y="155"/>
                      <a:pt x="94" y="151"/>
                    </a:cubicBezTo>
                    <a:cubicBezTo>
                      <a:pt x="94" y="148"/>
                      <a:pt x="97" y="145"/>
                      <a:pt x="101" y="145"/>
                    </a:cubicBezTo>
                    <a:cubicBezTo>
                      <a:pt x="116" y="145"/>
                      <a:pt x="116" y="145"/>
                      <a:pt x="116" y="145"/>
                    </a:cubicBezTo>
                    <a:cubicBezTo>
                      <a:pt x="116" y="145"/>
                      <a:pt x="119" y="145"/>
                      <a:pt x="119" y="143"/>
                    </a:cubicBezTo>
                    <a:cubicBezTo>
                      <a:pt x="119" y="134"/>
                      <a:pt x="119" y="134"/>
                      <a:pt x="119" y="134"/>
                    </a:cubicBezTo>
                    <a:cubicBezTo>
                      <a:pt x="119" y="132"/>
                      <a:pt x="116" y="132"/>
                      <a:pt x="116" y="132"/>
                    </a:cubicBezTo>
                    <a:cubicBezTo>
                      <a:pt x="101" y="132"/>
                      <a:pt x="101" y="132"/>
                      <a:pt x="101" y="132"/>
                    </a:cubicBezTo>
                    <a:cubicBezTo>
                      <a:pt x="97" y="132"/>
                      <a:pt x="94" y="129"/>
                      <a:pt x="94" y="125"/>
                    </a:cubicBezTo>
                    <a:cubicBezTo>
                      <a:pt x="94" y="122"/>
                      <a:pt x="97" y="119"/>
                      <a:pt x="101" y="119"/>
                    </a:cubicBezTo>
                    <a:cubicBezTo>
                      <a:pt x="116" y="119"/>
                      <a:pt x="116" y="119"/>
                      <a:pt x="116" y="119"/>
                    </a:cubicBezTo>
                    <a:cubicBezTo>
                      <a:pt x="116" y="119"/>
                      <a:pt x="119" y="119"/>
                      <a:pt x="119" y="117"/>
                    </a:cubicBezTo>
                    <a:cubicBezTo>
                      <a:pt x="119" y="108"/>
                      <a:pt x="119" y="108"/>
                      <a:pt x="119" y="108"/>
                    </a:cubicBezTo>
                    <a:cubicBezTo>
                      <a:pt x="119" y="106"/>
                      <a:pt x="117" y="106"/>
                      <a:pt x="117" y="106"/>
                    </a:cubicBezTo>
                    <a:cubicBezTo>
                      <a:pt x="101" y="106"/>
                      <a:pt x="101" y="106"/>
                      <a:pt x="101" y="106"/>
                    </a:cubicBezTo>
                    <a:cubicBezTo>
                      <a:pt x="97" y="106"/>
                      <a:pt x="94" y="103"/>
                      <a:pt x="94" y="100"/>
                    </a:cubicBezTo>
                    <a:cubicBezTo>
                      <a:pt x="94" y="96"/>
                      <a:pt x="97" y="93"/>
                      <a:pt x="101" y="93"/>
                    </a:cubicBezTo>
                    <a:cubicBezTo>
                      <a:pt x="117" y="93"/>
                      <a:pt x="117" y="93"/>
                      <a:pt x="117" y="93"/>
                    </a:cubicBezTo>
                    <a:cubicBezTo>
                      <a:pt x="117" y="93"/>
                      <a:pt x="119" y="93"/>
                      <a:pt x="119" y="91"/>
                    </a:cubicBezTo>
                    <a:cubicBezTo>
                      <a:pt x="119" y="76"/>
                      <a:pt x="119" y="76"/>
                      <a:pt x="119" y="76"/>
                    </a:cubicBezTo>
                    <a:cubicBezTo>
                      <a:pt x="119" y="74"/>
                      <a:pt x="117" y="72"/>
                      <a:pt x="115" y="72"/>
                    </a:cubicBezTo>
                    <a:cubicBezTo>
                      <a:pt x="114" y="72"/>
                      <a:pt x="114" y="72"/>
                      <a:pt x="114" y="72"/>
                    </a:cubicBezTo>
                    <a:cubicBezTo>
                      <a:pt x="112" y="72"/>
                      <a:pt x="112" y="70"/>
                      <a:pt x="112" y="70"/>
                    </a:cubicBezTo>
                    <a:cubicBezTo>
                      <a:pt x="112" y="53"/>
                      <a:pt x="112" y="53"/>
                      <a:pt x="112" y="53"/>
                    </a:cubicBezTo>
                    <a:cubicBezTo>
                      <a:pt x="112" y="24"/>
                      <a:pt x="88" y="0"/>
                      <a:pt x="59" y="0"/>
                    </a:cubicBezTo>
                    <a:cubicBezTo>
                      <a:pt x="30" y="0"/>
                      <a:pt x="7" y="24"/>
                      <a:pt x="7" y="53"/>
                    </a:cubicBezTo>
                    <a:cubicBezTo>
                      <a:pt x="7" y="70"/>
                      <a:pt x="7" y="70"/>
                      <a:pt x="7" y="70"/>
                    </a:cubicBezTo>
                    <a:cubicBezTo>
                      <a:pt x="7" y="70"/>
                      <a:pt x="7" y="72"/>
                      <a:pt x="4" y="72"/>
                    </a:cubicBezTo>
                    <a:cubicBezTo>
                      <a:pt x="4" y="72"/>
                      <a:pt x="4" y="72"/>
                      <a:pt x="4" y="72"/>
                    </a:cubicBezTo>
                    <a:cubicBezTo>
                      <a:pt x="2" y="72"/>
                      <a:pt x="0" y="74"/>
                      <a:pt x="0" y="76"/>
                    </a:cubicBezTo>
                    <a:cubicBezTo>
                      <a:pt x="0" y="168"/>
                      <a:pt x="0" y="168"/>
                      <a:pt x="0" y="168"/>
                    </a:cubicBezTo>
                    <a:cubicBezTo>
                      <a:pt x="0" y="170"/>
                      <a:pt x="2" y="172"/>
                      <a:pt x="4" y="172"/>
                    </a:cubicBezTo>
                    <a:cubicBezTo>
                      <a:pt x="115" y="172"/>
                      <a:pt x="115" y="172"/>
                      <a:pt x="115" y="172"/>
                    </a:cubicBezTo>
                    <a:cubicBezTo>
                      <a:pt x="117" y="172"/>
                      <a:pt x="119" y="170"/>
                      <a:pt x="119" y="168"/>
                    </a:cubicBezTo>
                    <a:cubicBezTo>
                      <a:pt x="119" y="160"/>
                      <a:pt x="119" y="160"/>
                      <a:pt x="119" y="160"/>
                    </a:cubicBezTo>
                    <a:cubicBezTo>
                      <a:pt x="119" y="158"/>
                      <a:pt x="117" y="158"/>
                      <a:pt x="117" y="158"/>
                    </a:cubicBezTo>
                    <a:lnTo>
                      <a:pt x="101" y="158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1828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A33FDD35-995A-4781-99E8-452504154698}"/>
                </a:ext>
              </a:extLst>
            </p:cNvPr>
            <p:cNvGrpSpPr/>
            <p:nvPr/>
          </p:nvGrpSpPr>
          <p:grpSpPr>
            <a:xfrm>
              <a:off x="6858915" y="3695562"/>
              <a:ext cx="828834" cy="714513"/>
              <a:chOff x="6858915" y="3695562"/>
              <a:chExt cx="828834" cy="714513"/>
            </a:xfrm>
            <a:grpFill/>
          </p:grpSpPr>
          <p:sp>
            <p:nvSpPr>
              <p:cNvPr id="21" name="Hexagon 33">
                <a:extLst>
                  <a:ext uri="{FF2B5EF4-FFF2-40B4-BE49-F238E27FC236}">
                    <a16:creationId xmlns:a16="http://schemas.microsoft.com/office/drawing/2014/main" id="{EA4832B6-9C04-4980-BADD-9B89A950FD9F}"/>
                  </a:ext>
                </a:extLst>
              </p:cNvPr>
              <p:cNvSpPr/>
              <p:nvPr/>
            </p:nvSpPr>
            <p:spPr>
              <a:xfrm>
                <a:off x="6858915" y="3695562"/>
                <a:ext cx="828834" cy="714513"/>
              </a:xfrm>
              <a:prstGeom prst="hexagon">
                <a:avLst/>
              </a:prstGeom>
              <a:grpFill/>
              <a:ln w="12700">
                <a:noFill/>
                <a:headEnd type="oval" w="med" len="med"/>
                <a:tailEnd type="oval" w="med" len="med"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l" defTabSz="1828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  <p:grpSp>
            <p:nvGrpSpPr>
              <p:cNvPr id="22" name="Group 44">
                <a:extLst>
                  <a:ext uri="{FF2B5EF4-FFF2-40B4-BE49-F238E27FC236}">
                    <a16:creationId xmlns:a16="http://schemas.microsoft.com/office/drawing/2014/main" id="{4BA2C55F-B26B-421E-8F03-D0E2B6B58D42}"/>
                  </a:ext>
                </a:extLst>
              </p:cNvPr>
              <p:cNvGrpSpPr/>
              <p:nvPr/>
            </p:nvGrpSpPr>
            <p:grpSpPr>
              <a:xfrm>
                <a:off x="7111423" y="3867690"/>
                <a:ext cx="323816" cy="359798"/>
                <a:chOff x="3125788" y="2924174"/>
                <a:chExt cx="271462" cy="301625"/>
              </a:xfrm>
              <a:grpFill/>
            </p:grpSpPr>
            <p:sp>
              <p:nvSpPr>
                <p:cNvPr id="23" name="Freeform 303">
                  <a:extLst>
                    <a:ext uri="{FF2B5EF4-FFF2-40B4-BE49-F238E27FC236}">
                      <a16:creationId xmlns:a16="http://schemas.microsoft.com/office/drawing/2014/main" id="{F8E48007-2789-4D46-9717-64D4C94D856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60725" y="2998787"/>
                  <a:ext cx="92075" cy="85725"/>
                </a:xfrm>
                <a:custGeom>
                  <a:avLst/>
                  <a:gdLst/>
                  <a:ahLst/>
                  <a:cxnLst>
                    <a:cxn ang="0">
                      <a:pos x="38" y="37"/>
                    </a:cxn>
                    <a:cxn ang="0">
                      <a:pos x="40" y="35"/>
                    </a:cxn>
                    <a:cxn ang="0">
                      <a:pos x="3" y="0"/>
                    </a:cxn>
                    <a:cxn ang="0">
                      <a:pos x="0" y="2"/>
                    </a:cxn>
                    <a:cxn ang="0">
                      <a:pos x="0" y="35"/>
                    </a:cxn>
                    <a:cxn ang="0">
                      <a:pos x="3" y="37"/>
                    </a:cxn>
                    <a:cxn ang="0">
                      <a:pos x="38" y="37"/>
                    </a:cxn>
                  </a:cxnLst>
                  <a:rect l="0" t="0" r="r" b="b"/>
                  <a:pathLst>
                    <a:path w="40" h="37">
                      <a:moveTo>
                        <a:pt x="38" y="37"/>
                      </a:moveTo>
                      <a:cubicBezTo>
                        <a:pt x="40" y="37"/>
                        <a:pt x="40" y="36"/>
                        <a:pt x="40" y="35"/>
                      </a:cubicBezTo>
                      <a:cubicBezTo>
                        <a:pt x="38" y="16"/>
                        <a:pt x="22" y="1"/>
                        <a:pt x="3" y="0"/>
                      </a:cubicBezTo>
                      <a:cubicBezTo>
                        <a:pt x="2" y="0"/>
                        <a:pt x="0" y="0"/>
                        <a:pt x="0" y="2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0" y="35"/>
                        <a:pt x="0" y="37"/>
                        <a:pt x="3" y="37"/>
                      </a:cubicBezTo>
                      <a:lnTo>
                        <a:pt x="38" y="37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vert="horz" wrap="square" lIns="182880" tIns="91440" rIns="182880" bIns="9144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828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24" name="Freeform 304">
                  <a:extLst>
                    <a:ext uri="{FF2B5EF4-FFF2-40B4-BE49-F238E27FC236}">
                      <a16:creationId xmlns:a16="http://schemas.microsoft.com/office/drawing/2014/main" id="{6D74BB01-9327-4709-8F09-B871C6321AC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125788" y="2924174"/>
                  <a:ext cx="271462" cy="301625"/>
                </a:xfrm>
                <a:custGeom>
                  <a:avLst/>
                  <a:gdLst/>
                  <a:ahLst/>
                  <a:cxnLst>
                    <a:cxn ang="0">
                      <a:pos x="107" y="78"/>
                    </a:cxn>
                    <a:cxn ang="0">
                      <a:pos x="59" y="121"/>
                    </a:cxn>
                    <a:cxn ang="0">
                      <a:pos x="11" y="73"/>
                    </a:cxn>
                    <a:cxn ang="0">
                      <a:pos x="24" y="41"/>
                    </a:cxn>
                    <a:cxn ang="0">
                      <a:pos x="59" y="25"/>
                    </a:cxn>
                    <a:cxn ang="0">
                      <a:pos x="107" y="73"/>
                    </a:cxn>
                    <a:cxn ang="0">
                      <a:pos x="107" y="78"/>
                    </a:cxn>
                    <a:cxn ang="0">
                      <a:pos x="106" y="36"/>
                    </a:cxn>
                    <a:cxn ang="0">
                      <a:pos x="109" y="33"/>
                    </a:cxn>
                    <a:cxn ang="0">
                      <a:pos x="109" y="33"/>
                    </a:cxn>
                    <a:cxn ang="0">
                      <a:pos x="112" y="33"/>
                    </a:cxn>
                    <a:cxn ang="0">
                      <a:pos x="110" y="24"/>
                    </a:cxn>
                    <a:cxn ang="0">
                      <a:pos x="101" y="22"/>
                    </a:cxn>
                    <a:cxn ang="0">
                      <a:pos x="101" y="25"/>
                    </a:cxn>
                    <a:cxn ang="0">
                      <a:pos x="101" y="25"/>
                    </a:cxn>
                    <a:cxn ang="0">
                      <a:pos x="98" y="28"/>
                    </a:cxn>
                    <a:cxn ang="0">
                      <a:pos x="97" y="28"/>
                    </a:cxn>
                    <a:cxn ang="0">
                      <a:pos x="69" y="15"/>
                    </a:cxn>
                    <a:cxn ang="0">
                      <a:pos x="68" y="14"/>
                    </a:cxn>
                    <a:cxn ang="0">
                      <a:pos x="68" y="12"/>
                    </a:cxn>
                    <a:cxn ang="0">
                      <a:pos x="68" y="12"/>
                    </a:cxn>
                    <a:cxn ang="0">
                      <a:pos x="74" y="7"/>
                    </a:cxn>
                    <a:cxn ang="0">
                      <a:pos x="59" y="0"/>
                    </a:cxn>
                    <a:cxn ang="0">
                      <a:pos x="45" y="7"/>
                    </a:cxn>
                    <a:cxn ang="0">
                      <a:pos x="50" y="12"/>
                    </a:cxn>
                    <a:cxn ang="0">
                      <a:pos x="51" y="13"/>
                    </a:cxn>
                    <a:cxn ang="0">
                      <a:pos x="51" y="14"/>
                    </a:cxn>
                    <a:cxn ang="0">
                      <a:pos x="50" y="15"/>
                    </a:cxn>
                    <a:cxn ang="0">
                      <a:pos x="15" y="34"/>
                    </a:cxn>
                    <a:cxn ang="0">
                      <a:pos x="0" y="73"/>
                    </a:cxn>
                    <a:cxn ang="0">
                      <a:pos x="59" y="132"/>
                    </a:cxn>
                    <a:cxn ang="0">
                      <a:pos x="118" y="78"/>
                    </a:cxn>
                    <a:cxn ang="0">
                      <a:pos x="119" y="73"/>
                    </a:cxn>
                    <a:cxn ang="0">
                      <a:pos x="106" y="37"/>
                    </a:cxn>
                    <a:cxn ang="0">
                      <a:pos x="106" y="36"/>
                    </a:cxn>
                  </a:cxnLst>
                  <a:rect l="0" t="0" r="r" b="b"/>
                  <a:pathLst>
                    <a:path w="119" h="132">
                      <a:moveTo>
                        <a:pt x="107" y="78"/>
                      </a:moveTo>
                      <a:cubicBezTo>
                        <a:pt x="105" y="102"/>
                        <a:pt x="84" y="121"/>
                        <a:pt x="59" y="121"/>
                      </a:cubicBezTo>
                      <a:cubicBezTo>
                        <a:pt x="33" y="121"/>
                        <a:pt x="11" y="100"/>
                        <a:pt x="11" y="73"/>
                      </a:cubicBezTo>
                      <a:cubicBezTo>
                        <a:pt x="11" y="61"/>
                        <a:pt x="16" y="50"/>
                        <a:pt x="24" y="41"/>
                      </a:cubicBezTo>
                      <a:cubicBezTo>
                        <a:pt x="32" y="31"/>
                        <a:pt x="45" y="25"/>
                        <a:pt x="59" y="25"/>
                      </a:cubicBezTo>
                      <a:cubicBezTo>
                        <a:pt x="86" y="25"/>
                        <a:pt x="107" y="47"/>
                        <a:pt x="107" y="73"/>
                      </a:cubicBezTo>
                      <a:cubicBezTo>
                        <a:pt x="107" y="75"/>
                        <a:pt x="107" y="76"/>
                        <a:pt x="107" y="78"/>
                      </a:cubicBezTo>
                      <a:moveTo>
                        <a:pt x="106" y="36"/>
                      </a:moveTo>
                      <a:cubicBezTo>
                        <a:pt x="109" y="33"/>
                        <a:pt x="109" y="33"/>
                        <a:pt x="109" y="33"/>
                      </a:cubicBezTo>
                      <a:cubicBezTo>
                        <a:pt x="109" y="33"/>
                        <a:pt x="109" y="33"/>
                        <a:pt x="109" y="33"/>
                      </a:cubicBezTo>
                      <a:cubicBezTo>
                        <a:pt x="110" y="33"/>
                        <a:pt x="111" y="33"/>
                        <a:pt x="112" y="33"/>
                      </a:cubicBezTo>
                      <a:cubicBezTo>
                        <a:pt x="116" y="32"/>
                        <a:pt x="114" y="28"/>
                        <a:pt x="110" y="24"/>
                      </a:cubicBezTo>
                      <a:cubicBezTo>
                        <a:pt x="106" y="20"/>
                        <a:pt x="102" y="18"/>
                        <a:pt x="101" y="22"/>
                      </a:cubicBezTo>
                      <a:cubicBezTo>
                        <a:pt x="101" y="23"/>
                        <a:pt x="101" y="24"/>
                        <a:pt x="101" y="25"/>
                      </a:cubicBezTo>
                      <a:cubicBezTo>
                        <a:pt x="101" y="25"/>
                        <a:pt x="101" y="25"/>
                        <a:pt x="101" y="25"/>
                      </a:cubicBezTo>
                      <a:cubicBezTo>
                        <a:pt x="98" y="28"/>
                        <a:pt x="98" y="28"/>
                        <a:pt x="98" y="28"/>
                      </a:cubicBezTo>
                      <a:cubicBezTo>
                        <a:pt x="98" y="28"/>
                        <a:pt x="97" y="28"/>
                        <a:pt x="97" y="28"/>
                      </a:cubicBezTo>
                      <a:cubicBezTo>
                        <a:pt x="89" y="21"/>
                        <a:pt x="79" y="16"/>
                        <a:pt x="69" y="15"/>
                      </a:cubicBezTo>
                      <a:cubicBezTo>
                        <a:pt x="68" y="15"/>
                        <a:pt x="68" y="15"/>
                        <a:pt x="68" y="14"/>
                      </a:cubicBezTo>
                      <a:cubicBezTo>
                        <a:pt x="68" y="12"/>
                        <a:pt x="68" y="12"/>
                        <a:pt x="68" y="12"/>
                      </a:cubicBezTo>
                      <a:cubicBezTo>
                        <a:pt x="68" y="12"/>
                        <a:pt x="68" y="12"/>
                        <a:pt x="68" y="12"/>
                      </a:cubicBezTo>
                      <a:cubicBezTo>
                        <a:pt x="71" y="11"/>
                        <a:pt x="72" y="9"/>
                        <a:pt x="74" y="7"/>
                      </a:cubicBezTo>
                      <a:cubicBezTo>
                        <a:pt x="78" y="3"/>
                        <a:pt x="68" y="0"/>
                        <a:pt x="59" y="0"/>
                      </a:cubicBezTo>
                      <a:cubicBezTo>
                        <a:pt x="51" y="0"/>
                        <a:pt x="41" y="3"/>
                        <a:pt x="45" y="7"/>
                      </a:cubicBezTo>
                      <a:cubicBezTo>
                        <a:pt x="46" y="9"/>
                        <a:pt x="48" y="11"/>
                        <a:pt x="50" y="12"/>
                      </a:cubicBezTo>
                      <a:cubicBezTo>
                        <a:pt x="51" y="12"/>
                        <a:pt x="51" y="12"/>
                        <a:pt x="51" y="13"/>
                      </a:cubicBezTo>
                      <a:cubicBezTo>
                        <a:pt x="51" y="14"/>
                        <a:pt x="51" y="14"/>
                        <a:pt x="51" y="14"/>
                      </a:cubicBezTo>
                      <a:cubicBezTo>
                        <a:pt x="51" y="15"/>
                        <a:pt x="51" y="15"/>
                        <a:pt x="50" y="15"/>
                      </a:cubicBezTo>
                      <a:cubicBezTo>
                        <a:pt x="36" y="17"/>
                        <a:pt x="24" y="24"/>
                        <a:pt x="15" y="34"/>
                      </a:cubicBezTo>
                      <a:cubicBezTo>
                        <a:pt x="6" y="44"/>
                        <a:pt x="0" y="58"/>
                        <a:pt x="0" y="73"/>
                      </a:cubicBezTo>
                      <a:cubicBezTo>
                        <a:pt x="0" y="106"/>
                        <a:pt x="27" y="132"/>
                        <a:pt x="59" y="132"/>
                      </a:cubicBezTo>
                      <a:cubicBezTo>
                        <a:pt x="90" y="132"/>
                        <a:pt x="116" y="108"/>
                        <a:pt x="118" y="78"/>
                      </a:cubicBezTo>
                      <a:cubicBezTo>
                        <a:pt x="118" y="76"/>
                        <a:pt x="119" y="75"/>
                        <a:pt x="119" y="73"/>
                      </a:cubicBezTo>
                      <a:cubicBezTo>
                        <a:pt x="119" y="60"/>
                        <a:pt x="114" y="47"/>
                        <a:pt x="106" y="37"/>
                      </a:cubicBezTo>
                      <a:cubicBezTo>
                        <a:pt x="106" y="37"/>
                        <a:pt x="106" y="36"/>
                        <a:pt x="106" y="36"/>
                      </a:cubicBezTo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vert="horz" wrap="square" lIns="182880" tIns="91440" rIns="182880" bIns="9144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828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16" name="Group 9">
              <a:extLst>
                <a:ext uri="{FF2B5EF4-FFF2-40B4-BE49-F238E27FC236}">
                  <a16:creationId xmlns:a16="http://schemas.microsoft.com/office/drawing/2014/main" id="{20AB1AC2-C698-4311-9A55-540AF139F1E3}"/>
                </a:ext>
              </a:extLst>
            </p:cNvPr>
            <p:cNvGrpSpPr/>
            <p:nvPr/>
          </p:nvGrpSpPr>
          <p:grpSpPr>
            <a:xfrm>
              <a:off x="9362927" y="3695562"/>
              <a:ext cx="828834" cy="714513"/>
              <a:chOff x="9604737" y="3438393"/>
              <a:chExt cx="863037" cy="743998"/>
            </a:xfrm>
            <a:grpFill/>
          </p:grpSpPr>
          <p:sp>
            <p:nvSpPr>
              <p:cNvPr id="17" name="Hexagon 36">
                <a:extLst>
                  <a:ext uri="{FF2B5EF4-FFF2-40B4-BE49-F238E27FC236}">
                    <a16:creationId xmlns:a16="http://schemas.microsoft.com/office/drawing/2014/main" id="{DB4E6401-25FD-44D7-B460-53A9F69EF74E}"/>
                  </a:ext>
                </a:extLst>
              </p:cNvPr>
              <p:cNvSpPr/>
              <p:nvPr/>
            </p:nvSpPr>
            <p:spPr>
              <a:xfrm>
                <a:off x="9604737" y="3438393"/>
                <a:ext cx="863037" cy="743998"/>
              </a:xfrm>
              <a:prstGeom prst="hexagon">
                <a:avLst/>
              </a:prstGeom>
              <a:grpFill/>
              <a:ln w="12700">
                <a:noFill/>
                <a:headEnd type="oval" w="med" len="med"/>
                <a:tailEnd type="oval" w="med" len="med"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l" defTabSz="1828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  <p:grpSp>
            <p:nvGrpSpPr>
              <p:cNvPr id="18" name="Group 47">
                <a:extLst>
                  <a:ext uri="{FF2B5EF4-FFF2-40B4-BE49-F238E27FC236}">
                    <a16:creationId xmlns:a16="http://schemas.microsoft.com/office/drawing/2014/main" id="{772D887B-6DE6-4C85-AB9A-129621BBF0A9}"/>
                  </a:ext>
                </a:extLst>
              </p:cNvPr>
              <p:cNvGrpSpPr/>
              <p:nvPr/>
            </p:nvGrpSpPr>
            <p:grpSpPr>
              <a:xfrm>
                <a:off x="9832881" y="3613396"/>
                <a:ext cx="385205" cy="383100"/>
                <a:chOff x="7605713" y="2366962"/>
                <a:chExt cx="290512" cy="288925"/>
              </a:xfrm>
              <a:grpFill/>
            </p:grpSpPr>
            <p:sp>
              <p:nvSpPr>
                <p:cNvPr id="19" name="Freeform 277">
                  <a:extLst>
                    <a:ext uri="{FF2B5EF4-FFF2-40B4-BE49-F238E27FC236}">
                      <a16:creationId xmlns:a16="http://schemas.microsoft.com/office/drawing/2014/main" id="{BB0148B8-B546-4FCB-B026-B6D280F7D8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26350" y="2549524"/>
                  <a:ext cx="87312" cy="85725"/>
                </a:xfrm>
                <a:custGeom>
                  <a:avLst/>
                  <a:gdLst/>
                  <a:ahLst/>
                  <a:cxnLst>
                    <a:cxn ang="0">
                      <a:pos x="23" y="2"/>
                    </a:cxn>
                    <a:cxn ang="0">
                      <a:pos x="20" y="2"/>
                    </a:cxn>
                    <a:cxn ang="0">
                      <a:pos x="5" y="35"/>
                    </a:cxn>
                    <a:cxn ang="0">
                      <a:pos x="36" y="18"/>
                    </a:cxn>
                    <a:cxn ang="0">
                      <a:pos x="36" y="15"/>
                    </a:cxn>
                    <a:cxn ang="0">
                      <a:pos x="23" y="2"/>
                    </a:cxn>
                  </a:cxnLst>
                  <a:rect l="0" t="0" r="r" b="b"/>
                  <a:pathLst>
                    <a:path w="38" h="37">
                      <a:moveTo>
                        <a:pt x="23" y="2"/>
                      </a:moveTo>
                      <a:cubicBezTo>
                        <a:pt x="21" y="0"/>
                        <a:pt x="20" y="1"/>
                        <a:pt x="20" y="2"/>
                      </a:cubicBezTo>
                      <a:cubicBezTo>
                        <a:pt x="10" y="12"/>
                        <a:pt x="0" y="37"/>
                        <a:pt x="5" y="35"/>
                      </a:cubicBezTo>
                      <a:cubicBezTo>
                        <a:pt x="23" y="26"/>
                        <a:pt x="26" y="29"/>
                        <a:pt x="36" y="18"/>
                      </a:cubicBezTo>
                      <a:cubicBezTo>
                        <a:pt x="37" y="18"/>
                        <a:pt x="38" y="17"/>
                        <a:pt x="36" y="15"/>
                      </a:cubicBezTo>
                      <a:lnTo>
                        <a:pt x="23" y="2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vert="horz" wrap="square" lIns="182880" tIns="91440" rIns="182880" bIns="9144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828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20" name="Freeform 278">
                  <a:extLst>
                    <a:ext uri="{FF2B5EF4-FFF2-40B4-BE49-F238E27FC236}">
                      <a16:creationId xmlns:a16="http://schemas.microsoft.com/office/drawing/2014/main" id="{967C544A-C4D2-4598-9E2C-B5233D6EDDB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605713" y="2366962"/>
                  <a:ext cx="290512" cy="288925"/>
                </a:xfrm>
                <a:custGeom>
                  <a:avLst/>
                  <a:gdLst/>
                  <a:ahLst/>
                  <a:cxnLst>
                    <a:cxn ang="0">
                      <a:pos x="82" y="45"/>
                    </a:cxn>
                    <a:cxn ang="0">
                      <a:pos x="82" y="28"/>
                    </a:cxn>
                    <a:cxn ang="0">
                      <a:pos x="99" y="28"/>
                    </a:cxn>
                    <a:cxn ang="0">
                      <a:pos x="99" y="45"/>
                    </a:cxn>
                    <a:cxn ang="0">
                      <a:pos x="82" y="45"/>
                    </a:cxn>
                    <a:cxn ang="0">
                      <a:pos x="88" y="82"/>
                    </a:cxn>
                    <a:cxn ang="0">
                      <a:pos x="89" y="79"/>
                    </a:cxn>
                    <a:cxn ang="0">
                      <a:pos x="116" y="10"/>
                    </a:cxn>
                    <a:cxn ang="0">
                      <a:pos x="48" y="38"/>
                    </a:cxn>
                    <a:cxn ang="0">
                      <a:pos x="45" y="39"/>
                    </a:cxn>
                    <a:cxn ang="0">
                      <a:pos x="37" y="37"/>
                    </a:cxn>
                    <a:cxn ang="0">
                      <a:pos x="30" y="39"/>
                    </a:cxn>
                    <a:cxn ang="0">
                      <a:pos x="2" y="67"/>
                    </a:cxn>
                    <a:cxn ang="0">
                      <a:pos x="3" y="71"/>
                    </a:cxn>
                    <a:cxn ang="0">
                      <a:pos x="24" y="74"/>
                    </a:cxn>
                    <a:cxn ang="0">
                      <a:pos x="31" y="72"/>
                    </a:cxn>
                    <a:cxn ang="0">
                      <a:pos x="33" y="72"/>
                    </a:cxn>
                    <a:cxn ang="0">
                      <a:pos x="55" y="94"/>
                    </a:cxn>
                    <a:cxn ang="0">
                      <a:pos x="55" y="96"/>
                    </a:cxn>
                    <a:cxn ang="0">
                      <a:pos x="53" y="103"/>
                    </a:cxn>
                    <a:cxn ang="0">
                      <a:pos x="56" y="124"/>
                    </a:cxn>
                    <a:cxn ang="0">
                      <a:pos x="60" y="125"/>
                    </a:cxn>
                    <a:cxn ang="0">
                      <a:pos x="88" y="96"/>
                    </a:cxn>
                    <a:cxn ang="0">
                      <a:pos x="90" y="89"/>
                    </a:cxn>
                    <a:cxn ang="0">
                      <a:pos x="88" y="82"/>
                    </a:cxn>
                  </a:cxnLst>
                  <a:rect l="0" t="0" r="r" b="b"/>
                  <a:pathLst>
                    <a:path w="127" h="126">
                      <a:moveTo>
                        <a:pt x="82" y="45"/>
                      </a:moveTo>
                      <a:cubicBezTo>
                        <a:pt x="77" y="40"/>
                        <a:pt x="77" y="33"/>
                        <a:pt x="82" y="28"/>
                      </a:cubicBezTo>
                      <a:cubicBezTo>
                        <a:pt x="87" y="23"/>
                        <a:pt x="95" y="23"/>
                        <a:pt x="99" y="28"/>
                      </a:cubicBezTo>
                      <a:cubicBezTo>
                        <a:pt x="104" y="33"/>
                        <a:pt x="104" y="40"/>
                        <a:pt x="99" y="45"/>
                      </a:cubicBezTo>
                      <a:cubicBezTo>
                        <a:pt x="95" y="50"/>
                        <a:pt x="87" y="50"/>
                        <a:pt x="82" y="45"/>
                      </a:cubicBezTo>
                      <a:moveTo>
                        <a:pt x="88" y="82"/>
                      </a:moveTo>
                      <a:cubicBezTo>
                        <a:pt x="88" y="81"/>
                        <a:pt x="89" y="80"/>
                        <a:pt x="89" y="79"/>
                      </a:cubicBezTo>
                      <a:cubicBezTo>
                        <a:pt x="112" y="54"/>
                        <a:pt x="127" y="21"/>
                        <a:pt x="116" y="10"/>
                      </a:cubicBezTo>
                      <a:cubicBezTo>
                        <a:pt x="105" y="0"/>
                        <a:pt x="73" y="15"/>
                        <a:pt x="48" y="38"/>
                      </a:cubicBezTo>
                      <a:cubicBezTo>
                        <a:pt x="48" y="38"/>
                        <a:pt x="47" y="39"/>
                        <a:pt x="45" y="39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35" y="36"/>
                        <a:pt x="32" y="37"/>
                        <a:pt x="30" y="39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0" y="69"/>
                        <a:pt x="1" y="70"/>
                        <a:pt x="3" y="71"/>
                      </a:cubicBezTo>
                      <a:cubicBezTo>
                        <a:pt x="24" y="74"/>
                        <a:pt x="24" y="74"/>
                        <a:pt x="24" y="74"/>
                      </a:cubicBezTo>
                      <a:cubicBezTo>
                        <a:pt x="26" y="74"/>
                        <a:pt x="29" y="73"/>
                        <a:pt x="31" y="72"/>
                      </a:cubicBezTo>
                      <a:cubicBezTo>
                        <a:pt x="31" y="72"/>
                        <a:pt x="32" y="70"/>
                        <a:pt x="33" y="72"/>
                      </a:cubicBezTo>
                      <a:cubicBezTo>
                        <a:pt x="39" y="77"/>
                        <a:pt x="50" y="88"/>
                        <a:pt x="55" y="94"/>
                      </a:cubicBezTo>
                      <a:cubicBezTo>
                        <a:pt x="56" y="95"/>
                        <a:pt x="55" y="96"/>
                        <a:pt x="55" y="96"/>
                      </a:cubicBezTo>
                      <a:cubicBezTo>
                        <a:pt x="54" y="98"/>
                        <a:pt x="53" y="101"/>
                        <a:pt x="53" y="103"/>
                      </a:cubicBezTo>
                      <a:cubicBezTo>
                        <a:pt x="56" y="124"/>
                        <a:pt x="56" y="124"/>
                        <a:pt x="56" y="124"/>
                      </a:cubicBezTo>
                      <a:cubicBezTo>
                        <a:pt x="57" y="126"/>
                        <a:pt x="58" y="126"/>
                        <a:pt x="60" y="125"/>
                      </a:cubicBezTo>
                      <a:cubicBezTo>
                        <a:pt x="88" y="96"/>
                        <a:pt x="88" y="96"/>
                        <a:pt x="88" y="96"/>
                      </a:cubicBezTo>
                      <a:cubicBezTo>
                        <a:pt x="90" y="95"/>
                        <a:pt x="91" y="92"/>
                        <a:pt x="90" y="89"/>
                      </a:cubicBezTo>
                      <a:lnTo>
                        <a:pt x="88" y="82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vert="horz" wrap="square" lIns="182880" tIns="91440" rIns="182880" bIns="9144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828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</p:grpSp>
        </p:grpSp>
      </p:grpSp>
      <p:pic>
        <p:nvPicPr>
          <p:cNvPr id="44" name="图片 43">
            <a:extLst>
              <a:ext uri="{FF2B5EF4-FFF2-40B4-BE49-F238E27FC236}">
                <a16:creationId xmlns:a16="http://schemas.microsoft.com/office/drawing/2014/main" id="{2A10F03D-3B62-A09D-D8F6-4AB4FB594C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55" y="243177"/>
            <a:ext cx="2857500" cy="333375"/>
          </a:xfrm>
          <a:prstGeom prst="rect">
            <a:avLst/>
          </a:prstGeom>
        </p:spPr>
      </p:pic>
      <p:grpSp>
        <p:nvGrpSpPr>
          <p:cNvPr id="48" name="组合 47">
            <a:extLst>
              <a:ext uri="{FF2B5EF4-FFF2-40B4-BE49-F238E27FC236}">
                <a16:creationId xmlns:a16="http://schemas.microsoft.com/office/drawing/2014/main" id="{348033DC-3AC8-1105-D60D-E1DD72A3DF50}"/>
              </a:ext>
            </a:extLst>
          </p:cNvPr>
          <p:cNvGrpSpPr/>
          <p:nvPr/>
        </p:nvGrpSpPr>
        <p:grpSpPr>
          <a:xfrm>
            <a:off x="317445" y="292825"/>
            <a:ext cx="574834" cy="576000"/>
            <a:chOff x="3613705" y="2612219"/>
            <a:chExt cx="1495676" cy="1495676"/>
          </a:xfrm>
          <a:solidFill>
            <a:schemeClr val="accent2"/>
          </a:solidFill>
        </p:grpSpPr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21AD8EA5-212D-A953-78B0-0C185DBD31E8}"/>
                </a:ext>
              </a:extLst>
            </p:cNvPr>
            <p:cNvSpPr/>
            <p:nvPr/>
          </p:nvSpPr>
          <p:spPr>
            <a:xfrm rot="18900000">
              <a:off x="3613705" y="2612219"/>
              <a:ext cx="1495676" cy="149567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cs typeface="+mn-ea"/>
                <a:sym typeface="+mn-lt"/>
              </a:endParaRPr>
            </a:p>
          </p:txBody>
        </p:sp>
        <p:sp>
          <p:nvSpPr>
            <p:cNvPr id="50" name="MH_Others_1">
              <a:extLst>
                <a:ext uri="{FF2B5EF4-FFF2-40B4-BE49-F238E27FC236}">
                  <a16:creationId xmlns:a16="http://schemas.microsoft.com/office/drawing/2014/main" id="{8DDE6466-87C2-25DA-926C-1185EAF0B607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3892155" y="3000422"/>
              <a:ext cx="938773" cy="719272"/>
            </a:xfrm>
            <a:prstGeom prst="rect">
              <a:avLst/>
            </a:prstGeom>
            <a:grpFill/>
          </p:spPr>
          <p:txBody>
            <a:bodyPr vert="horz" wrap="square" lIns="0" tIns="0" rIns="0" bIns="0" anchor="ctr">
              <a:spAutoFit/>
            </a:bodyPr>
            <a:lstStyle/>
            <a:p>
              <a:pPr algn="ctr" eaLnBrk="1" hangingPunct="1">
                <a:defRPr/>
              </a:pPr>
              <a:r>
                <a:rPr lang="en-US" altLang="zh-CN" b="1" noProof="1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  <a:endParaRPr lang="zh-CN" altLang="en-US" b="1" noProof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51" name="TextBox 7">
            <a:extLst>
              <a:ext uri="{FF2B5EF4-FFF2-40B4-BE49-F238E27FC236}">
                <a16:creationId xmlns:a16="http://schemas.microsoft.com/office/drawing/2014/main" id="{1ADBBFC2-EE24-D3D2-2574-706C94CB97BE}"/>
              </a:ext>
            </a:extLst>
          </p:cNvPr>
          <p:cNvSpPr txBox="1"/>
          <p:nvPr/>
        </p:nvSpPr>
        <p:spPr>
          <a:xfrm>
            <a:off x="1011743" y="394991"/>
            <a:ext cx="37743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F0502020204030204"/>
                <a:ea typeface="微软雅黑"/>
                <a:cs typeface="+mn-ea"/>
                <a:sym typeface="+mn-lt"/>
              </a:rPr>
              <a:t>Training programs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pic>
        <p:nvPicPr>
          <p:cNvPr id="45" name="内容占位符 6">
            <a:extLst>
              <a:ext uri="{FF2B5EF4-FFF2-40B4-BE49-F238E27FC236}">
                <a16:creationId xmlns:a16="http://schemas.microsoft.com/office/drawing/2014/main" id="{04E4D2E0-921A-F603-368C-84BC52CDC3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715" y="4174976"/>
            <a:ext cx="2653085" cy="20762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5DDFC24-66D4-49BF-78E3-2965E95E79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1725" y="4186832"/>
            <a:ext cx="2865698" cy="20702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49AB7267-EA02-A961-4146-CF05D2F8DF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67085" y="4186832"/>
            <a:ext cx="3247290" cy="207281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000043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1B53188B-4380-43EC-8D1D-C3A2FFA80244}"/>
              </a:ext>
            </a:extLst>
          </p:cNvPr>
          <p:cNvSpPr txBox="1"/>
          <p:nvPr/>
        </p:nvSpPr>
        <p:spPr>
          <a:xfrm>
            <a:off x="7006876" y="4928987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标题文字内容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5532AFD-F44B-4AC2-95F8-1F63B16B96F0}"/>
              </a:ext>
            </a:extLst>
          </p:cNvPr>
          <p:cNvSpPr txBox="1"/>
          <p:nvPr/>
        </p:nvSpPr>
        <p:spPr>
          <a:xfrm>
            <a:off x="7050157" y="5221845"/>
            <a:ext cx="15921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1000" dirty="0">
                <a:solidFill>
                  <a:schemeClr val="bg1"/>
                </a:solidFill>
                <a:cs typeface="+mn-ea"/>
                <a:sym typeface="+mn-lt"/>
              </a:rPr>
              <a:t>ENTER THE TITLE HERE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78800CD0-D651-4204-BE92-C6B90EE64927}"/>
              </a:ext>
            </a:extLst>
          </p:cNvPr>
          <p:cNvSpPr txBox="1"/>
          <p:nvPr/>
        </p:nvSpPr>
        <p:spPr>
          <a:xfrm>
            <a:off x="9374442" y="4941161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>
                <a:solidFill>
                  <a:schemeClr val="bg1"/>
                </a:solidFill>
                <a:cs typeface="+mn-ea"/>
                <a:sym typeface="+mn-lt"/>
              </a:rPr>
              <a:t>标题文字内容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3785F3D7-7FCB-430F-845E-F5DB3C901202}"/>
              </a:ext>
            </a:extLst>
          </p:cNvPr>
          <p:cNvSpPr txBox="1"/>
          <p:nvPr/>
        </p:nvSpPr>
        <p:spPr>
          <a:xfrm>
            <a:off x="9473684" y="5230565"/>
            <a:ext cx="15921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1000" dirty="0">
                <a:solidFill>
                  <a:schemeClr val="bg1"/>
                </a:solidFill>
                <a:cs typeface="+mn-ea"/>
                <a:sym typeface="+mn-lt"/>
              </a:rPr>
              <a:t>ENTER THE TITLE HERE</a:t>
            </a:r>
          </a:p>
        </p:txBody>
      </p:sp>
      <p:sp>
        <p:nvSpPr>
          <p:cNvPr id="42" name="Google Shape;86;p19">
            <a:extLst>
              <a:ext uri="{FF2B5EF4-FFF2-40B4-BE49-F238E27FC236}">
                <a16:creationId xmlns:a16="http://schemas.microsoft.com/office/drawing/2014/main" id="{FBFFD69E-1E64-4CFF-988D-A88C0E20E300}"/>
              </a:ext>
            </a:extLst>
          </p:cNvPr>
          <p:cNvSpPr txBox="1"/>
          <p:nvPr/>
        </p:nvSpPr>
        <p:spPr>
          <a:xfrm>
            <a:off x="1990010" y="1340369"/>
            <a:ext cx="3183654" cy="434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B5E37FC0-2A0D-DAC1-8D6B-4970450874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55" y="243177"/>
            <a:ext cx="2857500" cy="333375"/>
          </a:xfrm>
          <a:prstGeom prst="rect">
            <a:avLst/>
          </a:prstGeom>
        </p:spPr>
      </p:pic>
      <p:grpSp>
        <p:nvGrpSpPr>
          <p:cNvPr id="14" name="组合 13">
            <a:extLst>
              <a:ext uri="{FF2B5EF4-FFF2-40B4-BE49-F238E27FC236}">
                <a16:creationId xmlns:a16="http://schemas.microsoft.com/office/drawing/2014/main" id="{6E1D176C-7C15-B23D-DDF6-1CAFF1257D8E}"/>
              </a:ext>
            </a:extLst>
          </p:cNvPr>
          <p:cNvGrpSpPr/>
          <p:nvPr/>
        </p:nvGrpSpPr>
        <p:grpSpPr>
          <a:xfrm>
            <a:off x="317445" y="292825"/>
            <a:ext cx="574834" cy="576000"/>
            <a:chOff x="3613705" y="2612219"/>
            <a:chExt cx="1495676" cy="1495676"/>
          </a:xfrm>
          <a:solidFill>
            <a:schemeClr val="accent2"/>
          </a:solidFill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75938FBF-8A71-EF14-801A-7E97C25106AD}"/>
                </a:ext>
              </a:extLst>
            </p:cNvPr>
            <p:cNvSpPr/>
            <p:nvPr/>
          </p:nvSpPr>
          <p:spPr>
            <a:xfrm rot="18900000">
              <a:off x="3613705" y="2612219"/>
              <a:ext cx="1495676" cy="149567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cs typeface="+mn-ea"/>
                <a:sym typeface="+mn-lt"/>
              </a:endParaRPr>
            </a:p>
          </p:txBody>
        </p:sp>
        <p:sp>
          <p:nvSpPr>
            <p:cNvPr id="16" name="MH_Others_1">
              <a:extLst>
                <a:ext uri="{FF2B5EF4-FFF2-40B4-BE49-F238E27FC236}">
                  <a16:creationId xmlns:a16="http://schemas.microsoft.com/office/drawing/2014/main" id="{43034115-1247-B1AD-83E3-6256D7F46DFA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3892155" y="3000422"/>
              <a:ext cx="938773" cy="719272"/>
            </a:xfrm>
            <a:prstGeom prst="rect">
              <a:avLst/>
            </a:prstGeom>
            <a:grpFill/>
          </p:spPr>
          <p:txBody>
            <a:bodyPr vert="horz" wrap="square" lIns="0" tIns="0" rIns="0" bIns="0" anchor="ctr">
              <a:spAutoFit/>
            </a:bodyPr>
            <a:lstStyle/>
            <a:p>
              <a:pPr algn="ctr" eaLnBrk="1" hangingPunct="1">
                <a:defRPr/>
              </a:pPr>
              <a:r>
                <a:rPr lang="en-US" altLang="zh-CN" b="1" noProof="1">
                  <a:solidFill>
                    <a:schemeClr val="bg1"/>
                  </a:solidFill>
                  <a:cs typeface="+mn-ea"/>
                  <a:sym typeface="+mn-lt"/>
                </a:rPr>
                <a:t>03</a:t>
              </a:r>
              <a:endParaRPr lang="zh-CN" altLang="en-US" b="1" noProof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7" name="TextBox 7">
            <a:extLst>
              <a:ext uri="{FF2B5EF4-FFF2-40B4-BE49-F238E27FC236}">
                <a16:creationId xmlns:a16="http://schemas.microsoft.com/office/drawing/2014/main" id="{38A35142-8E0F-3A7E-F37C-94B8E6471CD4}"/>
              </a:ext>
            </a:extLst>
          </p:cNvPr>
          <p:cNvSpPr txBox="1"/>
          <p:nvPr/>
        </p:nvSpPr>
        <p:spPr>
          <a:xfrm>
            <a:off x="1011743" y="394991"/>
            <a:ext cx="41464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Information security</a:t>
            </a:r>
          </a:p>
        </p:txBody>
      </p:sp>
      <p:sp>
        <p:nvSpPr>
          <p:cNvPr id="21" name="内容占位符 3">
            <a:extLst>
              <a:ext uri="{FF2B5EF4-FFF2-40B4-BE49-F238E27FC236}">
                <a16:creationId xmlns:a16="http://schemas.microsoft.com/office/drawing/2014/main" id="{7BB03710-7CCF-5180-D571-93AFC055BAE0}"/>
              </a:ext>
            </a:extLst>
          </p:cNvPr>
          <p:cNvSpPr txBox="1">
            <a:spLocks/>
          </p:cNvSpPr>
          <p:nvPr/>
        </p:nvSpPr>
        <p:spPr>
          <a:xfrm>
            <a:off x="5985120" y="1825350"/>
            <a:ext cx="5181600" cy="43513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Protect password and track your mobile devices.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Protect the organization.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Develop a good psychological profile.</a:t>
            </a:r>
            <a:endParaRPr lang="zh-CN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624118D-44FB-527C-E8C4-88A8D6D7B4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131" y="1340370"/>
            <a:ext cx="4287695" cy="4836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0441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drap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7"/>
          <p:cNvSpPr txBox="1"/>
          <p:nvPr/>
        </p:nvSpPr>
        <p:spPr>
          <a:xfrm>
            <a:off x="1011743" y="394991"/>
            <a:ext cx="232981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Conclusion</a:t>
            </a:r>
          </a:p>
        </p:txBody>
      </p:sp>
      <p:sp>
        <p:nvSpPr>
          <p:cNvPr id="13" name="Title 11"/>
          <p:cNvSpPr txBox="1"/>
          <p:nvPr/>
        </p:nvSpPr>
        <p:spPr>
          <a:xfrm>
            <a:off x="653733" y="1813403"/>
            <a:ext cx="1635968" cy="606425"/>
          </a:xfrm>
          <a:prstGeom prst="rect">
            <a:avLst/>
          </a:prstGeom>
        </p:spPr>
        <p:txBody>
          <a:bodyPr vert="horz" wrap="square" lIns="182880" tIns="91440" rIns="182880" bIns="9144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1828800"/>
            <a:endParaRPr 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Title 11"/>
          <p:cNvSpPr txBox="1"/>
          <p:nvPr/>
        </p:nvSpPr>
        <p:spPr>
          <a:xfrm>
            <a:off x="653733" y="2722330"/>
            <a:ext cx="1635968" cy="606425"/>
          </a:xfrm>
          <a:prstGeom prst="rect">
            <a:avLst/>
          </a:prstGeom>
        </p:spPr>
        <p:txBody>
          <a:bodyPr vert="horz" wrap="square" lIns="182880" tIns="91440" rIns="182880" bIns="9144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1828800"/>
            <a:endParaRPr 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79720" y="6564769"/>
            <a:ext cx="180020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模板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75" name="Title 6"/>
          <p:cNvSpPr txBox="1"/>
          <p:nvPr>
            <p:custDataLst>
              <p:tags r:id="rId1"/>
            </p:custDataLst>
          </p:nvPr>
        </p:nvSpPr>
        <p:spPr>
          <a:xfrm>
            <a:off x="479720" y="1586730"/>
            <a:ext cx="6144874" cy="1508105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342900" lvl="0" indent="-3429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AutoNum type="arabicPeriod"/>
            </a:pPr>
            <a:r>
              <a:rPr lang="en-US" altLang="zh-CN" sz="2000" spc="160" dirty="0"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Good communication tool </a:t>
            </a:r>
            <a:r>
              <a:rPr lang="en-US" altLang="zh-CN" sz="2000" spc="160" dirty="0" err="1"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WiKi</a:t>
            </a:r>
            <a:endParaRPr lang="en-US" altLang="zh-CN" sz="2000" spc="160" dirty="0">
              <a:uFillTx/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  <a:p>
            <a:pPr marL="342900" lvl="0" indent="-3429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AutoNum type="arabicPeriod"/>
            </a:pPr>
            <a:endParaRPr lang="en-US" altLang="zh-CN" sz="2000" spc="160" dirty="0">
              <a:uFillTx/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  <a:p>
            <a:pPr fontAlgn="ctr">
              <a:spcBef>
                <a:spcPts val="1200"/>
              </a:spcBef>
              <a:spcAft>
                <a:spcPts val="0"/>
              </a:spcAft>
              <a:buSzPct val="80000"/>
            </a:pPr>
            <a:r>
              <a:rPr lang="en-US" altLang="zh-CN" sz="2000" u="none" strike="noStrike" spc="160" baseline="0" dirty="0"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2. Good training 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C8AAB168-BED7-4EF1-B74B-440885C81C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55" y="243177"/>
            <a:ext cx="2857500" cy="333375"/>
          </a:xfrm>
          <a:prstGeom prst="rect">
            <a:avLst/>
          </a:prstGeom>
        </p:spPr>
      </p:pic>
      <p:grpSp>
        <p:nvGrpSpPr>
          <p:cNvPr id="21" name="组合 20">
            <a:extLst>
              <a:ext uri="{FF2B5EF4-FFF2-40B4-BE49-F238E27FC236}">
                <a16:creationId xmlns:a16="http://schemas.microsoft.com/office/drawing/2014/main" id="{CA797602-AF20-7D17-6378-E6B59FADA99A}"/>
              </a:ext>
            </a:extLst>
          </p:cNvPr>
          <p:cNvGrpSpPr/>
          <p:nvPr/>
        </p:nvGrpSpPr>
        <p:grpSpPr>
          <a:xfrm>
            <a:off x="317445" y="292825"/>
            <a:ext cx="574834" cy="576000"/>
            <a:chOff x="3613705" y="2612219"/>
            <a:chExt cx="1495676" cy="1495676"/>
          </a:xfrm>
          <a:solidFill>
            <a:schemeClr val="accent2"/>
          </a:solidFill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5D0814F2-3CD6-D74A-5A1E-C29456F87EAA}"/>
                </a:ext>
              </a:extLst>
            </p:cNvPr>
            <p:cNvSpPr/>
            <p:nvPr/>
          </p:nvSpPr>
          <p:spPr>
            <a:xfrm rot="18900000">
              <a:off x="3613705" y="2612219"/>
              <a:ext cx="1495676" cy="149567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cs typeface="+mn-ea"/>
                <a:sym typeface="+mn-lt"/>
              </a:endParaRPr>
            </a:p>
          </p:txBody>
        </p:sp>
        <p:sp>
          <p:nvSpPr>
            <p:cNvPr id="24" name="MH_Others_1">
              <a:extLst>
                <a:ext uri="{FF2B5EF4-FFF2-40B4-BE49-F238E27FC236}">
                  <a16:creationId xmlns:a16="http://schemas.microsoft.com/office/drawing/2014/main" id="{BDBC25C5-B8A7-7486-881A-C217595D1CC0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3892155" y="3000422"/>
              <a:ext cx="938773" cy="719272"/>
            </a:xfrm>
            <a:prstGeom prst="rect">
              <a:avLst/>
            </a:prstGeom>
            <a:grpFill/>
          </p:spPr>
          <p:txBody>
            <a:bodyPr vert="horz" wrap="square" lIns="0" tIns="0" rIns="0" bIns="0" anchor="ctr">
              <a:spAutoFit/>
            </a:bodyPr>
            <a:lstStyle/>
            <a:p>
              <a:pPr algn="ctr" eaLnBrk="1" hangingPunct="1">
                <a:defRPr/>
              </a:pPr>
              <a:r>
                <a:rPr lang="en-US" altLang="zh-CN" b="1" noProof="1">
                  <a:solidFill>
                    <a:schemeClr val="bg1"/>
                  </a:solidFill>
                  <a:cs typeface="+mn-ea"/>
                  <a:sym typeface="+mn-lt"/>
                </a:rPr>
                <a:t>04</a:t>
              </a:r>
              <a:endParaRPr lang="zh-CN" altLang="en-US" b="1" noProof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499B4D9B-8916-6808-E351-72FF7EEBF6A0}"/>
              </a:ext>
            </a:extLst>
          </p:cNvPr>
          <p:cNvSpPr txBox="1"/>
          <p:nvPr/>
        </p:nvSpPr>
        <p:spPr>
          <a:xfrm>
            <a:off x="5890948" y="4943916"/>
            <a:ext cx="58367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spc="160" dirty="0"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3. Good information security</a:t>
            </a:r>
            <a:endParaRPr lang="zh-CN" altLang="en-US" sz="2000" dirty="0"/>
          </a:p>
        </p:txBody>
      </p:sp>
      <p:pic>
        <p:nvPicPr>
          <p:cNvPr id="15" name="内容占位符 4">
            <a:extLst>
              <a:ext uri="{FF2B5EF4-FFF2-40B4-BE49-F238E27FC236}">
                <a16:creationId xmlns:a16="http://schemas.microsoft.com/office/drawing/2014/main" id="{9ECB8A11-30CC-23BD-6661-8534AB7A19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6302437" y="1419695"/>
            <a:ext cx="4213164" cy="2890426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058992F5-44EF-EA46-9B26-918FEA7EA0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5262" y="3755527"/>
            <a:ext cx="2726866" cy="28196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prestig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835875-55DB-DC0F-1DEB-C84849B82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889" y="323492"/>
            <a:ext cx="3410132" cy="813764"/>
          </a:xfrm>
        </p:spPr>
        <p:txBody>
          <a:bodyPr>
            <a:norm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Reference list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DE44E0-206E-4995-A5A1-C6E4B10B1D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8889" y="1382916"/>
            <a:ext cx="11514221" cy="5151592"/>
          </a:xfrm>
        </p:spPr>
        <p:txBody>
          <a:bodyPr>
            <a:normAutofit fontScale="25000" lnSpcReduction="20000"/>
          </a:bodyPr>
          <a:lstStyle/>
          <a:p>
            <a:pPr marL="0" indent="0">
              <a:lnSpc>
                <a:spcPts val="1800"/>
              </a:lnSpc>
              <a:buNone/>
            </a:pPr>
            <a:r>
              <a:rPr lang="en-US" altLang="zh-CN" sz="7200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[1]Science and technology document 2012,</a:t>
            </a:r>
            <a:r>
              <a:rPr lang="en-US" altLang="zh-CN" sz="7200" i="1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Effective Communication in the Workplace</a:t>
            </a:r>
            <a:r>
              <a:rPr lang="en-US" altLang="zh-CN" sz="7200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, viewed by 11 June 2022,   </a:t>
            </a:r>
          </a:p>
          <a:p>
            <a:pPr marL="0" indent="0">
              <a:lnSpc>
                <a:spcPts val="1800"/>
              </a:lnSpc>
              <a:buNone/>
            </a:pPr>
            <a:r>
              <a:rPr lang="en-US" altLang="zh-CN" sz="72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&lt;</a:t>
            </a:r>
            <a:r>
              <a:rPr lang="en-US" altLang="zh-CN" sz="7200" u="sng" kern="100" dirty="0">
                <a:solidFill>
                  <a:srgbClr val="0563C1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https://www.docin.com/p-388072607.html?docfrom=rrela</a:t>
            </a:r>
            <a:r>
              <a:rPr lang="en-US" altLang="zh-CN" sz="72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&gt;</a:t>
            </a:r>
            <a:endParaRPr lang="zh-CN" altLang="zh-CN" sz="72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indent="0">
              <a:lnSpc>
                <a:spcPts val="1800"/>
              </a:lnSpc>
              <a:buNone/>
            </a:pPr>
            <a:r>
              <a:rPr lang="en-US" altLang="zh-CN" sz="7200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[2]Pramila M 2016, </a:t>
            </a:r>
            <a:r>
              <a:rPr lang="en-US" altLang="zh-CN" sz="7200" i="1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Perfecting Workplace Communication Skills - Verbal Communication,</a:t>
            </a:r>
            <a:r>
              <a:rPr lang="en-US" altLang="zh-CN" sz="7200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viewed 11 June 2022, </a:t>
            </a:r>
            <a:endParaRPr lang="zh-CN" altLang="zh-CN" sz="72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indent="0">
              <a:lnSpc>
                <a:spcPts val="1800"/>
              </a:lnSpc>
              <a:buNone/>
            </a:pPr>
            <a:r>
              <a:rPr lang="en-US" altLang="zh-CN" sz="72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</a:t>
            </a:r>
            <a:r>
              <a:rPr lang="en-US" altLang="zh-CN" sz="7200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&lt;https://www.docin.com/p-1512494930.html?docfrom=rrela&gt;</a:t>
            </a:r>
            <a:endParaRPr lang="zh-CN" altLang="zh-CN" sz="72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indent="0">
              <a:lnSpc>
                <a:spcPts val="1800"/>
              </a:lnSpc>
              <a:buNone/>
            </a:pPr>
            <a:r>
              <a:rPr lang="en-US" altLang="zh-CN" sz="7200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[3] Alan</a:t>
            </a:r>
            <a:r>
              <a:rPr lang="en-US" altLang="zh-CN" sz="72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sz="7200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P 2009, </a:t>
            </a:r>
            <a:r>
              <a:rPr lang="en-US" altLang="zh-CN" sz="7200" i="1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Wikis in the workplace: a practical introduction, </a:t>
            </a:r>
            <a:r>
              <a:rPr lang="en-US" altLang="zh-CN" sz="7200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Conde Nast, viewed 13 June 2021,   </a:t>
            </a:r>
          </a:p>
          <a:p>
            <a:pPr marL="0" indent="0">
              <a:lnSpc>
                <a:spcPts val="1800"/>
              </a:lnSpc>
              <a:buNone/>
            </a:pPr>
            <a:r>
              <a:rPr lang="en-US" altLang="zh-CN" sz="7200" b="1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</a:t>
            </a:r>
            <a:r>
              <a:rPr lang="en-US" altLang="zh-CN" sz="7200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&lt;</a:t>
            </a:r>
            <a:r>
              <a:rPr lang="en-US" altLang="zh-CN" sz="7200" u="sng" kern="100" dirty="0">
                <a:solidFill>
                  <a:srgbClr val="0563C1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hlinkClick r:id="rId2"/>
              </a:rPr>
              <a:t>https://arstechnica.com/informationtechnology/2009/11/welcome-to-the-wiki-party/</a:t>
            </a:r>
            <a:r>
              <a:rPr lang="en-US" altLang="zh-CN" sz="7200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&gt;</a:t>
            </a:r>
            <a:endParaRPr lang="zh-CN" altLang="zh-CN" sz="72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indent="0">
              <a:lnSpc>
                <a:spcPts val="1800"/>
              </a:lnSpc>
              <a:buNone/>
            </a:pPr>
            <a:r>
              <a:rPr lang="en-US" altLang="zh-CN" sz="7200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[4] Doyle A 2021, Types of Listening Skills With Examples , viewed 11 June 2022,</a:t>
            </a:r>
            <a:endParaRPr lang="zh-CN" altLang="zh-CN" sz="72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indent="0">
              <a:lnSpc>
                <a:spcPts val="1800"/>
              </a:lnSpc>
              <a:buNone/>
            </a:pPr>
            <a:r>
              <a:rPr lang="en-US" altLang="zh-CN" sz="72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 </a:t>
            </a:r>
            <a:r>
              <a:rPr lang="en-US" altLang="zh-CN" sz="7200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&lt; https://www.thebalancecareers.com/types-of-listening-skills-with-examples-2063759&gt;</a:t>
            </a:r>
            <a:endParaRPr lang="zh-CN" altLang="zh-CN" sz="72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indent="0">
              <a:lnSpc>
                <a:spcPts val="1800"/>
              </a:lnSpc>
              <a:buNone/>
            </a:pPr>
            <a:r>
              <a:rPr lang="en-US" altLang="zh-CN" sz="7200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[5] Indeed Editorial Team 2022,</a:t>
            </a:r>
            <a:r>
              <a:rPr lang="en-US" altLang="zh-CN" sz="7200" i="1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10 Ways To Have a More Positive Attitude at Work</a:t>
            </a:r>
            <a:r>
              <a:rPr lang="en-US" altLang="zh-CN" sz="7200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sz="7200" kern="100" dirty="0">
                <a:solidFill>
                  <a:srgbClr val="2D2D2D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Indeed Editorial Team, </a:t>
            </a:r>
          </a:p>
          <a:p>
            <a:pPr marL="0" indent="0">
              <a:lnSpc>
                <a:spcPts val="1800"/>
              </a:lnSpc>
              <a:buNone/>
            </a:pPr>
            <a:r>
              <a:rPr lang="en-US" altLang="zh-CN" sz="7200" kern="100" dirty="0">
                <a:solidFill>
                  <a:srgbClr val="2D2D2D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</a:t>
            </a:r>
            <a:r>
              <a:rPr lang="en-US" altLang="zh-CN" sz="7200" kern="100" dirty="0">
                <a:solidFill>
                  <a:srgbClr val="2D2D2D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viewed by 11 June 2022,&lt;</a:t>
            </a:r>
            <a:r>
              <a:rPr kumimoji="0" lang="en-US" altLang="zh-CN" sz="7200" b="0" i="0" u="sng" strike="noStrike" kern="100" cap="none" spc="0" normalizeH="0" baseline="0" noProof="0" dirty="0">
                <a:ln>
                  <a:noFill/>
                </a:ln>
                <a:solidFill>
                  <a:srgbClr val="0563C1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hlinkClick r:id="rId3"/>
              </a:rPr>
              <a:t> https://www.indeed.com/career-advice </a:t>
            </a:r>
            <a:r>
              <a:rPr lang="en-US" altLang="zh-CN" sz="7200" u="sng" kern="100" dirty="0">
                <a:solidFill>
                  <a:srgbClr val="0563C1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hlinkClick r:id="rId4"/>
              </a:rPr>
              <a:t>&gt; </a:t>
            </a:r>
            <a:endParaRPr lang="zh-CN" altLang="zh-CN" sz="72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indent="0">
              <a:lnSpc>
                <a:spcPts val="1800"/>
              </a:lnSpc>
              <a:buNone/>
            </a:pPr>
            <a:r>
              <a:rPr lang="en-US" altLang="zh-CN" sz="7200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[6] </a:t>
            </a:r>
            <a:r>
              <a:rPr lang="en-US" altLang="zh-CN" sz="7200" kern="100" dirty="0">
                <a:solidFill>
                  <a:srgbClr val="2D2D2D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University of Lincoln 2022, TOP 10 Information Security Tips, University of Lincoln, viewed by 11 June </a:t>
            </a:r>
          </a:p>
          <a:p>
            <a:pPr marL="0" indent="0">
              <a:lnSpc>
                <a:spcPts val="1800"/>
              </a:lnSpc>
              <a:buNone/>
            </a:pPr>
            <a:r>
              <a:rPr lang="en-US" altLang="zh-CN" sz="7200" kern="100" dirty="0">
                <a:solidFill>
                  <a:srgbClr val="2D2D2D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</a:t>
            </a:r>
            <a:r>
              <a:rPr lang="en-US" altLang="zh-CN" sz="7200" kern="100" dirty="0">
                <a:solidFill>
                  <a:srgbClr val="2D2D2D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2022,</a:t>
            </a:r>
            <a:r>
              <a:rPr lang="en-US" altLang="zh-CN" sz="7200" kern="100" dirty="0">
                <a:solidFill>
                  <a:srgbClr val="2D2D2D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7200" kern="100" dirty="0">
                <a:solidFill>
                  <a:srgbClr val="2D2D2D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&lt;https://ict.lincoln.ac.uk/infosec/top-10-information-security-tips/&gt;</a:t>
            </a:r>
            <a:endParaRPr lang="zh-CN" altLang="zh-CN" sz="72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indent="0">
              <a:lnSpc>
                <a:spcPts val="1800"/>
              </a:lnSpc>
              <a:buNone/>
            </a:pPr>
            <a:r>
              <a:rPr lang="en-US" altLang="zh-CN" sz="7200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[7] Weller J 2016, </a:t>
            </a:r>
            <a:r>
              <a:rPr lang="en-US" altLang="zh-CN" sz="7200" i="1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How Workplace Collaboration Can Change Your Company, Smartsheet</a:t>
            </a:r>
            <a:r>
              <a:rPr lang="en-US" altLang="zh-CN" sz="7200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, viewed by 11 June   </a:t>
            </a:r>
          </a:p>
          <a:p>
            <a:pPr marL="0" indent="0">
              <a:lnSpc>
                <a:spcPts val="1800"/>
              </a:lnSpc>
              <a:buNone/>
            </a:pPr>
            <a:r>
              <a:rPr lang="en-US" altLang="zh-CN" sz="72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</a:t>
            </a:r>
            <a:r>
              <a:rPr lang="en-US" altLang="zh-CN" sz="7200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2022,</a:t>
            </a:r>
            <a:r>
              <a:rPr lang="en-US" altLang="zh-CN" sz="72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7200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&lt;</a:t>
            </a:r>
            <a:r>
              <a:rPr lang="en-US" altLang="zh-CN" sz="72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How Workplace Collaboration Can Change Your Company&lt;https://www.smartsheet.com&gt;</a:t>
            </a:r>
            <a:r>
              <a:rPr lang="en-US" altLang="zh-CN" sz="7200" kern="100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&gt;</a:t>
            </a:r>
            <a:endParaRPr lang="zh-CN" altLang="zh-CN" sz="72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7F90E17-AA09-2E16-7C95-62429A2858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55" y="243177"/>
            <a:ext cx="2857500" cy="33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295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46150" y="2957195"/>
            <a:ext cx="10521950" cy="2291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75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Thanks for listening !</a:t>
            </a:r>
          </a:p>
          <a:p>
            <a:pPr algn="l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  </a:t>
            </a:r>
            <a:r>
              <a:rPr lang="en-US" altLang="zh-CN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Any questions?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  <a:p>
            <a:pPr algn="dist"/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765E575-41EF-3321-D3CE-7FDC741B21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55" y="243177"/>
            <a:ext cx="2857500" cy="33337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6CDA09A-1026-F8E7-7E00-804812DBED5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6790"/>
          <a:stretch/>
        </p:blipFill>
        <p:spPr>
          <a:xfrm>
            <a:off x="0" y="1"/>
            <a:ext cx="5029200" cy="276070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0823EFA-9795-5590-35E1-655CC922B2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3344" y="4324046"/>
            <a:ext cx="4128655" cy="2533954"/>
          </a:xfrm>
          <a:prstGeom prst="rect">
            <a:avLst/>
          </a:prstGeom>
        </p:spPr>
      </p:pic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的文字来表述；但请您尽可能提炼思想的精髓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7_68*f*1"/>
  <p:tag name="KSO_WM_TEMPLATE_CATEGORY" val="mixed"/>
  <p:tag name="KSO_WM_TEMPLATE_INDEX" val="20201947"/>
  <p:tag name="KSO_WM_UNIT_LAYERLEVEL" val="1"/>
  <p:tag name="KSO_WM_TAG_VERSION" val="1.0"/>
  <p:tag name="KSO_WM_BEAUTIFY_FLAG" val="#wm#"/>
  <p:tag name="KSO_WM_UNIT_TEXTBOXSTYLE_GUID" val="{13f9f31c-fc3f-4cc5-918c-b6593795ac04}"/>
  <p:tag name="KSO_WM_UNIT_TEXTBOXSTYLE_TEMPLATEID" val="3132640"/>
  <p:tag name="KSO_WM_UNIT_TEXTBOXSTYLE_TYPE" val="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q003djqd">
      <a:majorFont>
        <a:latin typeface="微软雅黑" panose="020F0302020204030204"/>
        <a:ea typeface="微软雅黑"/>
        <a:cs typeface=""/>
      </a:majorFont>
      <a:minorFont>
        <a:latin typeface="微软雅黑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9163</TotalTime>
  <Words>443</Words>
  <Application>Microsoft Office PowerPoint</Application>
  <PresentationFormat>宽屏</PresentationFormat>
  <Paragraphs>74</Paragraphs>
  <Slides>9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等线</vt:lpstr>
      <vt:lpstr>微软雅黑</vt:lpstr>
      <vt:lpstr>Arial</vt:lpstr>
      <vt:lpstr>Calibri</vt:lpstr>
      <vt:lpstr>Wingdings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Reference list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极简商务</dc:title>
  <dc:creator>第一PPT</dc:creator>
  <cp:keywords>www.1ppt.com</cp:keywords>
  <dc:description>www.1ppt.com</dc:description>
  <cp:lastModifiedBy>房 森</cp:lastModifiedBy>
  <cp:revision>579</cp:revision>
  <dcterms:created xsi:type="dcterms:W3CDTF">2019-07-04T08:14:45Z</dcterms:created>
  <dcterms:modified xsi:type="dcterms:W3CDTF">2023-02-17T12:10:55Z</dcterms:modified>
</cp:coreProperties>
</file>

<file path=docProps/thumbnail.jpeg>
</file>